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CBBFA614.xml" ContentType="application/vnd.ms-powerpoint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64" r:id="rId18"/>
    <p:sldId id="276" r:id="rId19"/>
    <p:sldId id="277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384496-7B78-D768-BE3E-FBE7C679F1BF}" name="Will Sze" initials="WS" userId="S::w_sze@live.concordia.ca::64e67f3f-9072-4aca-ba48-20d77a628f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81872" autoAdjust="0"/>
  </p:normalViewPr>
  <p:slideViewPr>
    <p:cSldViewPr snapToGrid="0">
      <p:cViewPr varScale="1">
        <p:scale>
          <a:sx n="130" d="100"/>
          <a:sy n="130" d="100"/>
        </p:scale>
        <p:origin x="363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01_CBBFA6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3428CA-E553-455B-90CF-0A5729A64FD4}" authorId="{AA384496-7B78-D768-BE3E-FBE7C679F1BF}" created="2023-03-01T16:26:36.231">
    <pc:sldMkLst xmlns:pc="http://schemas.microsoft.com/office/powerpoint/2013/main/command">
      <pc:docMk/>
      <pc:sldMk cId="3418334740" sldId="256"/>
    </pc:sldMkLst>
    <p188:txBody>
      <a:bodyPr/>
      <a:lstStyle/>
      <a:p>
        <a:r>
          <a:rPr lang="en-CA"/>
          <a:t>Change to own title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A9DAA-418F-4651-B0E3-441095813CD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6301C12-D30B-4E2E-8D9A-067B5D53B8F7}">
      <dgm:prSet custT="1"/>
      <dgm:spPr/>
      <dgm:t>
        <a:bodyPr/>
        <a:lstStyle/>
        <a:p>
          <a:pPr>
            <a:defRPr b="1"/>
          </a:pPr>
          <a:r>
            <a:rPr lang="en-US" sz="1400"/>
            <a:t>Overview</a:t>
          </a:r>
        </a:p>
      </dgm:t>
    </dgm:pt>
    <dgm:pt modelId="{66017EAE-D2BB-4350-A152-299F0006D5AE}" type="parTrans" cxnId="{C1FA4295-C951-47EB-A4AC-4AA493047E06}">
      <dgm:prSet/>
      <dgm:spPr/>
      <dgm:t>
        <a:bodyPr/>
        <a:lstStyle/>
        <a:p>
          <a:endParaRPr lang="en-US" sz="1800"/>
        </a:p>
      </dgm:t>
    </dgm:pt>
    <dgm:pt modelId="{CF136565-DE7D-4AE3-BD53-3B0681C5901C}" type="sibTrans" cxnId="{C1FA4295-C951-47EB-A4AC-4AA493047E06}">
      <dgm:prSet/>
      <dgm:spPr/>
      <dgm:t>
        <a:bodyPr/>
        <a:lstStyle/>
        <a:p>
          <a:endParaRPr lang="en-US" sz="1800"/>
        </a:p>
      </dgm:t>
    </dgm:pt>
    <dgm:pt modelId="{18FED3B8-D13B-42BD-B06F-3E2BB3245409}">
      <dgm:prSet custT="1"/>
      <dgm:spPr/>
      <dgm:t>
        <a:bodyPr/>
        <a:lstStyle/>
        <a:p>
          <a:r>
            <a:rPr lang="en-US" sz="1100"/>
            <a:t>What is Saliency in Images?</a:t>
          </a:r>
        </a:p>
      </dgm:t>
    </dgm:pt>
    <dgm:pt modelId="{1A51B840-E594-46B7-860C-02ACDBBF6F6E}" type="parTrans" cxnId="{C26F56C7-85E3-44B3-B2AA-E76FBB925192}">
      <dgm:prSet/>
      <dgm:spPr/>
      <dgm:t>
        <a:bodyPr/>
        <a:lstStyle/>
        <a:p>
          <a:endParaRPr lang="en-US" sz="1800"/>
        </a:p>
      </dgm:t>
    </dgm:pt>
    <dgm:pt modelId="{7B1D6B95-4FE9-4A44-A1F3-051795BE6D7C}" type="sibTrans" cxnId="{C26F56C7-85E3-44B3-B2AA-E76FBB925192}">
      <dgm:prSet/>
      <dgm:spPr/>
      <dgm:t>
        <a:bodyPr/>
        <a:lstStyle/>
        <a:p>
          <a:endParaRPr lang="en-US" sz="1800"/>
        </a:p>
      </dgm:t>
    </dgm:pt>
    <dgm:pt modelId="{26636E18-BF37-419A-AC50-285E9134D40D}">
      <dgm:prSet custT="1"/>
      <dgm:spPr/>
      <dgm:t>
        <a:bodyPr/>
        <a:lstStyle/>
        <a:p>
          <a:r>
            <a:rPr lang="en-US" sz="1100"/>
            <a:t>Applications</a:t>
          </a:r>
        </a:p>
      </dgm:t>
    </dgm:pt>
    <dgm:pt modelId="{0F050DDA-1618-4D3B-808A-AAA96F349B9D}" type="parTrans" cxnId="{FB62F780-749A-422F-B9A8-E2180251CC82}">
      <dgm:prSet/>
      <dgm:spPr/>
      <dgm:t>
        <a:bodyPr/>
        <a:lstStyle/>
        <a:p>
          <a:endParaRPr lang="en-US" sz="1800"/>
        </a:p>
      </dgm:t>
    </dgm:pt>
    <dgm:pt modelId="{91C73805-C77E-480C-8AC7-518F42A8D27C}" type="sibTrans" cxnId="{FB62F780-749A-422F-B9A8-E2180251CC82}">
      <dgm:prSet/>
      <dgm:spPr/>
      <dgm:t>
        <a:bodyPr/>
        <a:lstStyle/>
        <a:p>
          <a:endParaRPr lang="en-US" sz="1800"/>
        </a:p>
      </dgm:t>
    </dgm:pt>
    <dgm:pt modelId="{9E8A66A4-2874-4454-98D5-ABAB7A67D961}">
      <dgm:prSet custT="1"/>
      <dgm:spPr/>
      <dgm:t>
        <a:bodyPr/>
        <a:lstStyle/>
        <a:p>
          <a:r>
            <a:rPr lang="en-US" sz="1100"/>
            <a:t>Existing Algorithms</a:t>
          </a:r>
        </a:p>
      </dgm:t>
    </dgm:pt>
    <dgm:pt modelId="{3A2696F1-D1F8-44F7-AB28-6E56EBAE4128}" type="parTrans" cxnId="{8799DFFA-2C24-4F87-BEE0-4C51A81EDB68}">
      <dgm:prSet/>
      <dgm:spPr/>
      <dgm:t>
        <a:bodyPr/>
        <a:lstStyle/>
        <a:p>
          <a:endParaRPr lang="en-US" sz="1800"/>
        </a:p>
      </dgm:t>
    </dgm:pt>
    <dgm:pt modelId="{78432F63-263B-458E-B7D7-6E97439AF1F2}" type="sibTrans" cxnId="{8799DFFA-2C24-4F87-BEE0-4C51A81EDB68}">
      <dgm:prSet/>
      <dgm:spPr/>
      <dgm:t>
        <a:bodyPr/>
        <a:lstStyle/>
        <a:p>
          <a:endParaRPr lang="en-US" sz="1800"/>
        </a:p>
      </dgm:t>
    </dgm:pt>
    <dgm:pt modelId="{01BDF4CE-8289-4F4A-9D7A-8DFC2E1464C7}">
      <dgm:prSet custT="1"/>
      <dgm:spPr/>
      <dgm:t>
        <a:bodyPr/>
        <a:lstStyle/>
        <a:p>
          <a:pPr>
            <a:defRPr b="1"/>
          </a:pPr>
          <a:r>
            <a:rPr lang="en-US" sz="1400"/>
            <a:t>Purpose</a:t>
          </a:r>
        </a:p>
      </dgm:t>
    </dgm:pt>
    <dgm:pt modelId="{D9580944-CDA8-458D-94D1-E9CEF3467A78}" type="parTrans" cxnId="{6A0A2879-9CB9-4E2A-97D9-953F11344812}">
      <dgm:prSet/>
      <dgm:spPr/>
      <dgm:t>
        <a:bodyPr/>
        <a:lstStyle/>
        <a:p>
          <a:endParaRPr lang="en-US" sz="1800"/>
        </a:p>
      </dgm:t>
    </dgm:pt>
    <dgm:pt modelId="{B9522503-2C25-42C4-B2D0-02900BE0F1F2}" type="sibTrans" cxnId="{6A0A2879-9CB9-4E2A-97D9-953F11344812}">
      <dgm:prSet/>
      <dgm:spPr/>
      <dgm:t>
        <a:bodyPr/>
        <a:lstStyle/>
        <a:p>
          <a:endParaRPr lang="en-US" sz="1800"/>
        </a:p>
      </dgm:t>
    </dgm:pt>
    <dgm:pt modelId="{C5E715D1-B567-4983-9304-D15B3115CC45}">
      <dgm:prSet custT="1"/>
      <dgm:spPr/>
      <dgm:t>
        <a:bodyPr/>
        <a:lstStyle/>
        <a:p>
          <a:pPr>
            <a:defRPr b="1"/>
          </a:pPr>
          <a:r>
            <a:rPr lang="en-US" sz="1400"/>
            <a:t>Review DMD Theory</a:t>
          </a:r>
        </a:p>
      </dgm:t>
    </dgm:pt>
    <dgm:pt modelId="{F497AB05-ED10-4628-98BE-EE4934207075}" type="parTrans" cxnId="{5B3F10C4-ABAE-41B4-B638-70DEB8C6A9AF}">
      <dgm:prSet/>
      <dgm:spPr/>
      <dgm:t>
        <a:bodyPr/>
        <a:lstStyle/>
        <a:p>
          <a:endParaRPr lang="en-US" sz="1800"/>
        </a:p>
      </dgm:t>
    </dgm:pt>
    <dgm:pt modelId="{377085F3-F638-4609-8367-AEA9840C3E54}" type="sibTrans" cxnId="{5B3F10C4-ABAE-41B4-B638-70DEB8C6A9AF}">
      <dgm:prSet/>
      <dgm:spPr/>
      <dgm:t>
        <a:bodyPr/>
        <a:lstStyle/>
        <a:p>
          <a:endParaRPr lang="en-US" sz="1800"/>
        </a:p>
      </dgm:t>
    </dgm:pt>
    <dgm:pt modelId="{AB8614A8-8891-4820-8D7F-34AAD76FFC12}">
      <dgm:prSet custT="1"/>
      <dgm:spPr/>
      <dgm:t>
        <a:bodyPr/>
        <a:lstStyle/>
        <a:p>
          <a:pPr>
            <a:defRPr b="1"/>
          </a:pPr>
          <a:r>
            <a:rPr lang="en-US" sz="1400"/>
            <a:t>Algorithm</a:t>
          </a:r>
        </a:p>
      </dgm:t>
    </dgm:pt>
    <dgm:pt modelId="{4F612C92-9550-46A5-A9C4-5B996DBA5F3C}" type="parTrans" cxnId="{0FA7BBDE-B8FE-4839-B08F-E989FB69B706}">
      <dgm:prSet/>
      <dgm:spPr/>
      <dgm:t>
        <a:bodyPr/>
        <a:lstStyle/>
        <a:p>
          <a:endParaRPr lang="en-US" sz="1800"/>
        </a:p>
      </dgm:t>
    </dgm:pt>
    <dgm:pt modelId="{4C5028F8-9C4A-4252-983F-5C41BEA2F7ED}" type="sibTrans" cxnId="{0FA7BBDE-B8FE-4839-B08F-E989FB69B706}">
      <dgm:prSet/>
      <dgm:spPr/>
      <dgm:t>
        <a:bodyPr/>
        <a:lstStyle/>
        <a:p>
          <a:endParaRPr lang="en-US" sz="1800"/>
        </a:p>
      </dgm:t>
    </dgm:pt>
    <dgm:pt modelId="{29DE2AAA-AEFD-470A-AE1A-BD49775666BF}">
      <dgm:prSet custT="1"/>
      <dgm:spPr/>
      <dgm:t>
        <a:bodyPr/>
        <a:lstStyle/>
        <a:p>
          <a:pPr>
            <a:defRPr b="1"/>
          </a:pPr>
          <a:r>
            <a:rPr lang="en-US" sz="1400"/>
            <a:t>Results</a:t>
          </a:r>
        </a:p>
      </dgm:t>
    </dgm:pt>
    <dgm:pt modelId="{872320D2-1C92-4DE5-BC0E-45AEEE285B90}" type="parTrans" cxnId="{DB2D725C-1A3E-4ADD-8F44-556C02C3B464}">
      <dgm:prSet/>
      <dgm:spPr/>
      <dgm:t>
        <a:bodyPr/>
        <a:lstStyle/>
        <a:p>
          <a:endParaRPr lang="en-US" sz="1800"/>
        </a:p>
      </dgm:t>
    </dgm:pt>
    <dgm:pt modelId="{11F759A5-A897-4029-B03A-D8617B788A98}" type="sibTrans" cxnId="{DB2D725C-1A3E-4ADD-8F44-556C02C3B464}">
      <dgm:prSet/>
      <dgm:spPr/>
      <dgm:t>
        <a:bodyPr/>
        <a:lstStyle/>
        <a:p>
          <a:endParaRPr lang="en-US" sz="1800"/>
        </a:p>
      </dgm:t>
    </dgm:pt>
    <dgm:pt modelId="{C0356DDE-9030-4885-8159-F4682E920887}">
      <dgm:prSet custT="1"/>
      <dgm:spPr/>
      <dgm:t>
        <a:bodyPr/>
        <a:lstStyle/>
        <a:p>
          <a:pPr>
            <a:defRPr b="1"/>
          </a:pPr>
          <a:r>
            <a:rPr lang="en-US" sz="1400" dirty="0"/>
            <a:t>Summary and Conclusion</a:t>
          </a:r>
        </a:p>
      </dgm:t>
    </dgm:pt>
    <dgm:pt modelId="{B840E10E-56EF-48E0-8D96-B719097A0407}" type="parTrans" cxnId="{3767B8D0-E681-4B72-AC79-88E7D589D688}">
      <dgm:prSet/>
      <dgm:spPr/>
      <dgm:t>
        <a:bodyPr/>
        <a:lstStyle/>
        <a:p>
          <a:endParaRPr lang="en-US" sz="1800"/>
        </a:p>
      </dgm:t>
    </dgm:pt>
    <dgm:pt modelId="{E29ADACE-63C3-4681-810C-A50071F09D16}" type="sibTrans" cxnId="{3767B8D0-E681-4B72-AC79-88E7D589D688}">
      <dgm:prSet/>
      <dgm:spPr/>
      <dgm:t>
        <a:bodyPr/>
        <a:lstStyle/>
        <a:p>
          <a:endParaRPr lang="en-US" sz="1800"/>
        </a:p>
      </dgm:t>
    </dgm:pt>
    <dgm:pt modelId="{B33533CB-4CF5-41A9-9E5C-AF481228B698}" type="pres">
      <dgm:prSet presAssocID="{E68A9DAA-418F-4651-B0E3-441095813CD0}" presName="root" presStyleCnt="0">
        <dgm:presLayoutVars>
          <dgm:dir/>
          <dgm:resizeHandles val="exact"/>
        </dgm:presLayoutVars>
      </dgm:prSet>
      <dgm:spPr/>
    </dgm:pt>
    <dgm:pt modelId="{818A5A1D-A323-4833-A475-42D6481A9031}" type="pres">
      <dgm:prSet presAssocID="{56301C12-D30B-4E2E-8D9A-067B5D53B8F7}" presName="compNode" presStyleCnt="0"/>
      <dgm:spPr/>
    </dgm:pt>
    <dgm:pt modelId="{34C506BA-96E2-441B-9840-8B6E7AD7B8A7}" type="pres">
      <dgm:prSet presAssocID="{56301C12-D30B-4E2E-8D9A-067B5D53B8F7}" presName="iconRect" presStyleLbl="node1" presStyleIdx="0" presStyleCnt="6" custScaleX="231587" custScaleY="231587" custLinFactNeighborX="1407" custLinFactNeighborY="-379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86DCDFA0-F653-475D-ACAA-D69A5E07A7E8}" type="pres">
      <dgm:prSet presAssocID="{56301C12-D30B-4E2E-8D9A-067B5D53B8F7}" presName="iconSpace" presStyleCnt="0"/>
      <dgm:spPr/>
    </dgm:pt>
    <dgm:pt modelId="{8CD60A1B-CC58-469C-BFB9-5DFEF7D1F8C8}" type="pres">
      <dgm:prSet presAssocID="{56301C12-D30B-4E2E-8D9A-067B5D53B8F7}" presName="parTx" presStyleLbl="revTx" presStyleIdx="0" presStyleCnt="12">
        <dgm:presLayoutVars>
          <dgm:chMax val="0"/>
          <dgm:chPref val="0"/>
        </dgm:presLayoutVars>
      </dgm:prSet>
      <dgm:spPr/>
    </dgm:pt>
    <dgm:pt modelId="{EA25A7EC-851D-454E-992A-0DC04018F306}" type="pres">
      <dgm:prSet presAssocID="{56301C12-D30B-4E2E-8D9A-067B5D53B8F7}" presName="txSpace" presStyleCnt="0"/>
      <dgm:spPr/>
    </dgm:pt>
    <dgm:pt modelId="{BBF29290-4E25-4697-9579-A54C606F7DD9}" type="pres">
      <dgm:prSet presAssocID="{56301C12-D30B-4E2E-8D9A-067B5D53B8F7}" presName="desTx" presStyleLbl="revTx" presStyleIdx="1" presStyleCnt="12">
        <dgm:presLayoutVars/>
      </dgm:prSet>
      <dgm:spPr/>
    </dgm:pt>
    <dgm:pt modelId="{BA5C1700-3EA2-4773-A393-97712F5B50B7}" type="pres">
      <dgm:prSet presAssocID="{CF136565-DE7D-4AE3-BD53-3B0681C5901C}" presName="sibTrans" presStyleCnt="0"/>
      <dgm:spPr/>
    </dgm:pt>
    <dgm:pt modelId="{06706270-416D-4F8F-8743-64DAF91E3D9C}" type="pres">
      <dgm:prSet presAssocID="{01BDF4CE-8289-4F4A-9D7A-8DFC2E1464C7}" presName="compNode" presStyleCnt="0"/>
      <dgm:spPr/>
    </dgm:pt>
    <dgm:pt modelId="{85614832-A9CD-4286-BC01-01EB7317B819}" type="pres">
      <dgm:prSet presAssocID="{01BDF4CE-8289-4F4A-9D7A-8DFC2E1464C7}" presName="iconRect" presStyleLbl="node1" presStyleIdx="1" presStyleCnt="6" custScaleX="211034" custScaleY="211034" custLinFactNeighborY="-35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249448C-32FD-457F-B261-927A7FF49885}" type="pres">
      <dgm:prSet presAssocID="{01BDF4CE-8289-4F4A-9D7A-8DFC2E1464C7}" presName="iconSpace" presStyleCnt="0"/>
      <dgm:spPr/>
    </dgm:pt>
    <dgm:pt modelId="{AC9D9089-4F54-4793-96B5-C8AC17DC40D0}" type="pres">
      <dgm:prSet presAssocID="{01BDF4CE-8289-4F4A-9D7A-8DFC2E1464C7}" presName="parTx" presStyleLbl="revTx" presStyleIdx="2" presStyleCnt="12">
        <dgm:presLayoutVars>
          <dgm:chMax val="0"/>
          <dgm:chPref val="0"/>
        </dgm:presLayoutVars>
      </dgm:prSet>
      <dgm:spPr/>
    </dgm:pt>
    <dgm:pt modelId="{CE07025A-D5CA-4328-A294-13CE8449B9C2}" type="pres">
      <dgm:prSet presAssocID="{01BDF4CE-8289-4F4A-9D7A-8DFC2E1464C7}" presName="txSpace" presStyleCnt="0"/>
      <dgm:spPr/>
    </dgm:pt>
    <dgm:pt modelId="{A6CDEE6B-7037-43F7-8DDD-51BFAFC63696}" type="pres">
      <dgm:prSet presAssocID="{01BDF4CE-8289-4F4A-9D7A-8DFC2E1464C7}" presName="desTx" presStyleLbl="revTx" presStyleIdx="3" presStyleCnt="12">
        <dgm:presLayoutVars/>
      </dgm:prSet>
      <dgm:spPr/>
    </dgm:pt>
    <dgm:pt modelId="{EB65AEA9-1F64-4B6A-9FE7-D8E07A44625A}" type="pres">
      <dgm:prSet presAssocID="{B9522503-2C25-42C4-B2D0-02900BE0F1F2}" presName="sibTrans" presStyleCnt="0"/>
      <dgm:spPr/>
    </dgm:pt>
    <dgm:pt modelId="{4EFD3C86-F568-4836-9690-28AD72B492BA}" type="pres">
      <dgm:prSet presAssocID="{C5E715D1-B567-4983-9304-D15B3115CC45}" presName="compNode" presStyleCnt="0"/>
      <dgm:spPr/>
    </dgm:pt>
    <dgm:pt modelId="{1E944854-AD70-4DC9-AF7E-6D7BAC9899B1}" type="pres">
      <dgm:prSet presAssocID="{C5E715D1-B567-4983-9304-D15B3115CC45}" presName="iconRect" presStyleLbl="node1" presStyleIdx="2" presStyleCnt="6" custScaleX="188078" custScaleY="188077" custLinFactNeighborX="1407" custLinFactNeighborY="-368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59CDE3-04D6-48EE-BF88-A1F7E8D53293}" type="pres">
      <dgm:prSet presAssocID="{C5E715D1-B567-4983-9304-D15B3115CC45}" presName="iconSpace" presStyleCnt="0"/>
      <dgm:spPr/>
    </dgm:pt>
    <dgm:pt modelId="{5D8F5751-36C8-4516-A8BB-D8B5AAD26E36}" type="pres">
      <dgm:prSet presAssocID="{C5E715D1-B567-4983-9304-D15B3115CC45}" presName="parTx" presStyleLbl="revTx" presStyleIdx="4" presStyleCnt="12">
        <dgm:presLayoutVars>
          <dgm:chMax val="0"/>
          <dgm:chPref val="0"/>
        </dgm:presLayoutVars>
      </dgm:prSet>
      <dgm:spPr/>
    </dgm:pt>
    <dgm:pt modelId="{D4DF3247-2E85-4693-9A47-17D8807AB773}" type="pres">
      <dgm:prSet presAssocID="{C5E715D1-B567-4983-9304-D15B3115CC45}" presName="txSpace" presStyleCnt="0"/>
      <dgm:spPr/>
    </dgm:pt>
    <dgm:pt modelId="{F0E8336C-0200-4690-BC85-152A6C362516}" type="pres">
      <dgm:prSet presAssocID="{C5E715D1-B567-4983-9304-D15B3115CC45}" presName="desTx" presStyleLbl="revTx" presStyleIdx="5" presStyleCnt="12">
        <dgm:presLayoutVars/>
      </dgm:prSet>
      <dgm:spPr/>
    </dgm:pt>
    <dgm:pt modelId="{911C3C94-DE6E-4959-8893-E672D9535AD0}" type="pres">
      <dgm:prSet presAssocID="{377085F3-F638-4609-8367-AEA9840C3E54}" presName="sibTrans" presStyleCnt="0"/>
      <dgm:spPr/>
    </dgm:pt>
    <dgm:pt modelId="{5C366494-9DCA-4AF3-AF6C-E58F74CFEDD3}" type="pres">
      <dgm:prSet presAssocID="{AB8614A8-8891-4820-8D7F-34AAD76FFC12}" presName="compNode" presStyleCnt="0"/>
      <dgm:spPr/>
    </dgm:pt>
    <dgm:pt modelId="{EEAA6CF7-A668-4234-BAF3-CAC015954E78}" type="pres">
      <dgm:prSet presAssocID="{AB8614A8-8891-4820-8D7F-34AAD76FFC12}" presName="iconRect" presStyleLbl="node1" presStyleIdx="3" presStyleCnt="6" custScaleX="221971" custScaleY="221971" custLinFactNeighborX="0" custLinFactNeighborY="-5629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F392817-131E-4A0E-9173-2BA5C1DE8E5E}" type="pres">
      <dgm:prSet presAssocID="{AB8614A8-8891-4820-8D7F-34AAD76FFC12}" presName="iconSpace" presStyleCnt="0"/>
      <dgm:spPr/>
    </dgm:pt>
    <dgm:pt modelId="{A6761F3F-A132-42AB-8741-2782716773DD}" type="pres">
      <dgm:prSet presAssocID="{AB8614A8-8891-4820-8D7F-34AAD76FFC12}" presName="parTx" presStyleLbl="revTx" presStyleIdx="6" presStyleCnt="12">
        <dgm:presLayoutVars>
          <dgm:chMax val="0"/>
          <dgm:chPref val="0"/>
        </dgm:presLayoutVars>
      </dgm:prSet>
      <dgm:spPr/>
    </dgm:pt>
    <dgm:pt modelId="{2CBB3192-4D5E-4626-A89F-153909B14E91}" type="pres">
      <dgm:prSet presAssocID="{AB8614A8-8891-4820-8D7F-34AAD76FFC12}" presName="txSpace" presStyleCnt="0"/>
      <dgm:spPr/>
    </dgm:pt>
    <dgm:pt modelId="{D9640CBF-36EB-4335-9DFB-AD21579480B9}" type="pres">
      <dgm:prSet presAssocID="{AB8614A8-8891-4820-8D7F-34AAD76FFC12}" presName="desTx" presStyleLbl="revTx" presStyleIdx="7" presStyleCnt="12">
        <dgm:presLayoutVars/>
      </dgm:prSet>
      <dgm:spPr/>
    </dgm:pt>
    <dgm:pt modelId="{FC080C05-7E04-4637-83C3-1EE605775ADB}" type="pres">
      <dgm:prSet presAssocID="{4C5028F8-9C4A-4252-983F-5C41BEA2F7ED}" presName="sibTrans" presStyleCnt="0"/>
      <dgm:spPr/>
    </dgm:pt>
    <dgm:pt modelId="{92776CB6-D35F-46E9-B6A2-C084D8FB710B}" type="pres">
      <dgm:prSet presAssocID="{29DE2AAA-AEFD-470A-AE1A-BD49775666BF}" presName="compNode" presStyleCnt="0"/>
      <dgm:spPr/>
    </dgm:pt>
    <dgm:pt modelId="{91525A77-0113-473B-84A2-CC16B932AD9E}" type="pres">
      <dgm:prSet presAssocID="{29DE2AAA-AEFD-470A-AE1A-BD49775666BF}" presName="iconRect" presStyleLbl="node1" presStyleIdx="4" presStyleCnt="6" custScaleX="226032" custScaleY="226032" custLinFactNeighborX="1408" custLinFactNeighborY="-3799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DEAF88-446B-42CF-9EF9-A3A0148A63CB}" type="pres">
      <dgm:prSet presAssocID="{29DE2AAA-AEFD-470A-AE1A-BD49775666BF}" presName="iconSpace" presStyleCnt="0"/>
      <dgm:spPr/>
    </dgm:pt>
    <dgm:pt modelId="{57AAF431-FE34-40DA-82D3-93F3B2516593}" type="pres">
      <dgm:prSet presAssocID="{29DE2AAA-AEFD-470A-AE1A-BD49775666BF}" presName="parTx" presStyleLbl="revTx" presStyleIdx="8" presStyleCnt="12">
        <dgm:presLayoutVars>
          <dgm:chMax val="0"/>
          <dgm:chPref val="0"/>
        </dgm:presLayoutVars>
      </dgm:prSet>
      <dgm:spPr/>
    </dgm:pt>
    <dgm:pt modelId="{9F78947A-21F1-4B66-8032-A564EC9E121B}" type="pres">
      <dgm:prSet presAssocID="{29DE2AAA-AEFD-470A-AE1A-BD49775666BF}" presName="txSpace" presStyleCnt="0"/>
      <dgm:spPr/>
    </dgm:pt>
    <dgm:pt modelId="{B377C6EA-4FBE-4E72-9305-0C8EC156F314}" type="pres">
      <dgm:prSet presAssocID="{29DE2AAA-AEFD-470A-AE1A-BD49775666BF}" presName="desTx" presStyleLbl="revTx" presStyleIdx="9" presStyleCnt="12">
        <dgm:presLayoutVars/>
      </dgm:prSet>
      <dgm:spPr/>
    </dgm:pt>
    <dgm:pt modelId="{D2D4AA0A-AA59-4499-BED6-14A6A302895E}" type="pres">
      <dgm:prSet presAssocID="{11F759A5-A897-4029-B03A-D8617B788A98}" presName="sibTrans" presStyleCnt="0"/>
      <dgm:spPr/>
    </dgm:pt>
    <dgm:pt modelId="{E57AEBD7-EDD1-4A61-8DCC-23D16D52845B}" type="pres">
      <dgm:prSet presAssocID="{C0356DDE-9030-4885-8159-F4682E920887}" presName="compNode" presStyleCnt="0"/>
      <dgm:spPr/>
    </dgm:pt>
    <dgm:pt modelId="{6109C088-ADC9-4B24-881D-D5D7BB395106}" type="pres">
      <dgm:prSet presAssocID="{C0356DDE-9030-4885-8159-F4682E920887}" presName="iconRect" presStyleLbl="node1" presStyleIdx="5" presStyleCnt="6" custScaleX="185060" custScaleY="185060" custLinFactNeighborX="1407" custLinFactNeighborY="-3096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A2C2674-8E43-411A-ADA5-B42D7006142F}" type="pres">
      <dgm:prSet presAssocID="{C0356DDE-9030-4885-8159-F4682E920887}" presName="iconSpace" presStyleCnt="0"/>
      <dgm:spPr/>
    </dgm:pt>
    <dgm:pt modelId="{5F30C631-7BF1-4F29-8B7D-734A998DC88B}" type="pres">
      <dgm:prSet presAssocID="{C0356DDE-9030-4885-8159-F4682E920887}" presName="parTx" presStyleLbl="revTx" presStyleIdx="10" presStyleCnt="12">
        <dgm:presLayoutVars>
          <dgm:chMax val="0"/>
          <dgm:chPref val="0"/>
        </dgm:presLayoutVars>
      </dgm:prSet>
      <dgm:spPr/>
    </dgm:pt>
    <dgm:pt modelId="{682DE2C9-8136-467F-B104-46E67C6D7A7F}" type="pres">
      <dgm:prSet presAssocID="{C0356DDE-9030-4885-8159-F4682E920887}" presName="txSpace" presStyleCnt="0"/>
      <dgm:spPr/>
    </dgm:pt>
    <dgm:pt modelId="{9E90881B-FB44-4EAC-9F70-9BA0DDEC004D}" type="pres">
      <dgm:prSet presAssocID="{C0356DDE-9030-4885-8159-F4682E920887}" presName="desTx" presStyleLbl="revTx" presStyleIdx="11" presStyleCnt="12">
        <dgm:presLayoutVars/>
      </dgm:prSet>
      <dgm:spPr/>
    </dgm:pt>
  </dgm:ptLst>
  <dgm:cxnLst>
    <dgm:cxn modelId="{8319630C-483C-4116-BF5E-A490E9C79995}" type="presOf" srcId="{C0356DDE-9030-4885-8159-F4682E920887}" destId="{5F30C631-7BF1-4F29-8B7D-734A998DC88B}" srcOrd="0" destOrd="0" presId="urn:microsoft.com/office/officeart/2018/5/layout/CenteredIconLabelDescriptionList"/>
    <dgm:cxn modelId="{DB2D725C-1A3E-4ADD-8F44-556C02C3B464}" srcId="{E68A9DAA-418F-4651-B0E3-441095813CD0}" destId="{29DE2AAA-AEFD-470A-AE1A-BD49775666BF}" srcOrd="4" destOrd="0" parTransId="{872320D2-1C92-4DE5-BC0E-45AEEE285B90}" sibTransId="{11F759A5-A897-4029-B03A-D8617B788A98}"/>
    <dgm:cxn modelId="{8DAD8542-151F-47A7-9054-EA46EC93556D}" type="presOf" srcId="{56301C12-D30B-4E2E-8D9A-067B5D53B8F7}" destId="{8CD60A1B-CC58-469C-BFB9-5DFEF7D1F8C8}" srcOrd="0" destOrd="0" presId="urn:microsoft.com/office/officeart/2018/5/layout/CenteredIconLabelDescriptionList"/>
    <dgm:cxn modelId="{6A0A2879-9CB9-4E2A-97D9-953F11344812}" srcId="{E68A9DAA-418F-4651-B0E3-441095813CD0}" destId="{01BDF4CE-8289-4F4A-9D7A-8DFC2E1464C7}" srcOrd="1" destOrd="0" parTransId="{D9580944-CDA8-458D-94D1-E9CEF3467A78}" sibTransId="{B9522503-2C25-42C4-B2D0-02900BE0F1F2}"/>
    <dgm:cxn modelId="{FB62F780-749A-422F-B9A8-E2180251CC82}" srcId="{56301C12-D30B-4E2E-8D9A-067B5D53B8F7}" destId="{26636E18-BF37-419A-AC50-285E9134D40D}" srcOrd="1" destOrd="0" parTransId="{0F050DDA-1618-4D3B-808A-AAA96F349B9D}" sibTransId="{91C73805-C77E-480C-8AC7-518F42A8D27C}"/>
    <dgm:cxn modelId="{C1FA4295-C951-47EB-A4AC-4AA493047E06}" srcId="{E68A9DAA-418F-4651-B0E3-441095813CD0}" destId="{56301C12-D30B-4E2E-8D9A-067B5D53B8F7}" srcOrd="0" destOrd="0" parTransId="{66017EAE-D2BB-4350-A152-299F0006D5AE}" sibTransId="{CF136565-DE7D-4AE3-BD53-3B0681C5901C}"/>
    <dgm:cxn modelId="{C97F7596-CBC0-4D0B-A02D-2324AF78E2AF}" type="presOf" srcId="{01BDF4CE-8289-4F4A-9D7A-8DFC2E1464C7}" destId="{AC9D9089-4F54-4793-96B5-C8AC17DC40D0}" srcOrd="0" destOrd="0" presId="urn:microsoft.com/office/officeart/2018/5/layout/CenteredIconLabelDescriptionList"/>
    <dgm:cxn modelId="{E1889E9B-422C-4A76-BE77-CDD0ED2EB093}" type="presOf" srcId="{29DE2AAA-AEFD-470A-AE1A-BD49775666BF}" destId="{57AAF431-FE34-40DA-82D3-93F3B2516593}" srcOrd="0" destOrd="0" presId="urn:microsoft.com/office/officeart/2018/5/layout/CenteredIconLabelDescriptionList"/>
    <dgm:cxn modelId="{A7137EAE-859D-4AA4-96F3-0E9B6F07D12D}" type="presOf" srcId="{18FED3B8-D13B-42BD-B06F-3E2BB3245409}" destId="{BBF29290-4E25-4697-9579-A54C606F7DD9}" srcOrd="0" destOrd="0" presId="urn:microsoft.com/office/officeart/2018/5/layout/CenteredIconLabelDescriptionList"/>
    <dgm:cxn modelId="{5B3F10C4-ABAE-41B4-B638-70DEB8C6A9AF}" srcId="{E68A9DAA-418F-4651-B0E3-441095813CD0}" destId="{C5E715D1-B567-4983-9304-D15B3115CC45}" srcOrd="2" destOrd="0" parTransId="{F497AB05-ED10-4628-98BE-EE4934207075}" sibTransId="{377085F3-F638-4609-8367-AEA9840C3E54}"/>
    <dgm:cxn modelId="{C26F56C7-85E3-44B3-B2AA-E76FBB925192}" srcId="{56301C12-D30B-4E2E-8D9A-067B5D53B8F7}" destId="{18FED3B8-D13B-42BD-B06F-3E2BB3245409}" srcOrd="0" destOrd="0" parTransId="{1A51B840-E594-46B7-860C-02ACDBBF6F6E}" sibTransId="{7B1D6B95-4FE9-4A44-A1F3-051795BE6D7C}"/>
    <dgm:cxn modelId="{07D22BC9-D503-47AA-A90B-7FCCCB76BE38}" type="presOf" srcId="{E68A9DAA-418F-4651-B0E3-441095813CD0}" destId="{B33533CB-4CF5-41A9-9E5C-AF481228B698}" srcOrd="0" destOrd="0" presId="urn:microsoft.com/office/officeart/2018/5/layout/CenteredIconLabelDescriptionList"/>
    <dgm:cxn modelId="{3767B8D0-E681-4B72-AC79-88E7D589D688}" srcId="{E68A9DAA-418F-4651-B0E3-441095813CD0}" destId="{C0356DDE-9030-4885-8159-F4682E920887}" srcOrd="5" destOrd="0" parTransId="{B840E10E-56EF-48E0-8D96-B719097A0407}" sibTransId="{E29ADACE-63C3-4681-810C-A50071F09D16}"/>
    <dgm:cxn modelId="{886CB2D1-FBAA-42B6-B759-E5F8B3C914D4}" type="presOf" srcId="{AB8614A8-8891-4820-8D7F-34AAD76FFC12}" destId="{A6761F3F-A132-42AB-8741-2782716773DD}" srcOrd="0" destOrd="0" presId="urn:microsoft.com/office/officeart/2018/5/layout/CenteredIconLabelDescriptionList"/>
    <dgm:cxn modelId="{1B2688D2-041B-4A3E-942E-66AEC8C154B0}" type="presOf" srcId="{26636E18-BF37-419A-AC50-285E9134D40D}" destId="{BBF29290-4E25-4697-9579-A54C606F7DD9}" srcOrd="0" destOrd="1" presId="urn:microsoft.com/office/officeart/2018/5/layout/CenteredIconLabelDescriptionList"/>
    <dgm:cxn modelId="{0FA7BBDE-B8FE-4839-B08F-E989FB69B706}" srcId="{E68A9DAA-418F-4651-B0E3-441095813CD0}" destId="{AB8614A8-8891-4820-8D7F-34AAD76FFC12}" srcOrd="3" destOrd="0" parTransId="{4F612C92-9550-46A5-A9C4-5B996DBA5F3C}" sibTransId="{4C5028F8-9C4A-4252-983F-5C41BEA2F7ED}"/>
    <dgm:cxn modelId="{8799DFFA-2C24-4F87-BEE0-4C51A81EDB68}" srcId="{56301C12-D30B-4E2E-8D9A-067B5D53B8F7}" destId="{9E8A66A4-2874-4454-98D5-ABAB7A67D961}" srcOrd="2" destOrd="0" parTransId="{3A2696F1-D1F8-44F7-AB28-6E56EBAE4128}" sibTransId="{78432F63-263B-458E-B7D7-6E97439AF1F2}"/>
    <dgm:cxn modelId="{5DDF2BFE-B785-4E5F-AFF3-9CECFA9998D7}" type="presOf" srcId="{C5E715D1-B567-4983-9304-D15B3115CC45}" destId="{5D8F5751-36C8-4516-A8BB-D8B5AAD26E36}" srcOrd="0" destOrd="0" presId="urn:microsoft.com/office/officeart/2018/5/layout/CenteredIconLabelDescriptionList"/>
    <dgm:cxn modelId="{03A8B6FE-E3BE-435D-8FBB-628818D063BD}" type="presOf" srcId="{9E8A66A4-2874-4454-98D5-ABAB7A67D961}" destId="{BBF29290-4E25-4697-9579-A54C606F7DD9}" srcOrd="0" destOrd="2" presId="urn:microsoft.com/office/officeart/2018/5/layout/CenteredIconLabelDescriptionList"/>
    <dgm:cxn modelId="{CAFBDB17-C332-465D-B7A5-929E47169A96}" type="presParOf" srcId="{B33533CB-4CF5-41A9-9E5C-AF481228B698}" destId="{818A5A1D-A323-4833-A475-42D6481A9031}" srcOrd="0" destOrd="0" presId="urn:microsoft.com/office/officeart/2018/5/layout/CenteredIconLabelDescriptionList"/>
    <dgm:cxn modelId="{AF8CB738-3A87-4602-B50E-1B492E44A772}" type="presParOf" srcId="{818A5A1D-A323-4833-A475-42D6481A9031}" destId="{34C506BA-96E2-441B-9840-8B6E7AD7B8A7}" srcOrd="0" destOrd="0" presId="urn:microsoft.com/office/officeart/2018/5/layout/CenteredIconLabelDescriptionList"/>
    <dgm:cxn modelId="{01640A48-A8A9-4BF7-B5DE-3B46A7DDF904}" type="presParOf" srcId="{818A5A1D-A323-4833-A475-42D6481A9031}" destId="{86DCDFA0-F653-475D-ACAA-D69A5E07A7E8}" srcOrd="1" destOrd="0" presId="urn:microsoft.com/office/officeart/2018/5/layout/CenteredIconLabelDescriptionList"/>
    <dgm:cxn modelId="{FF876009-C370-4DA6-A43A-90DECD71CF2E}" type="presParOf" srcId="{818A5A1D-A323-4833-A475-42D6481A9031}" destId="{8CD60A1B-CC58-469C-BFB9-5DFEF7D1F8C8}" srcOrd="2" destOrd="0" presId="urn:microsoft.com/office/officeart/2018/5/layout/CenteredIconLabelDescriptionList"/>
    <dgm:cxn modelId="{58A3FB95-3DB6-44F1-993D-3C14B067674C}" type="presParOf" srcId="{818A5A1D-A323-4833-A475-42D6481A9031}" destId="{EA25A7EC-851D-454E-992A-0DC04018F306}" srcOrd="3" destOrd="0" presId="urn:microsoft.com/office/officeart/2018/5/layout/CenteredIconLabelDescriptionList"/>
    <dgm:cxn modelId="{A18E6148-07D9-4227-BAD3-7FD828A83EBE}" type="presParOf" srcId="{818A5A1D-A323-4833-A475-42D6481A9031}" destId="{BBF29290-4E25-4697-9579-A54C606F7DD9}" srcOrd="4" destOrd="0" presId="urn:microsoft.com/office/officeart/2018/5/layout/CenteredIconLabelDescriptionList"/>
    <dgm:cxn modelId="{17B2C3AB-E1EB-42F7-A24B-302CD7FE4369}" type="presParOf" srcId="{B33533CB-4CF5-41A9-9E5C-AF481228B698}" destId="{BA5C1700-3EA2-4773-A393-97712F5B50B7}" srcOrd="1" destOrd="0" presId="urn:microsoft.com/office/officeart/2018/5/layout/CenteredIconLabelDescriptionList"/>
    <dgm:cxn modelId="{0037607F-6077-4A03-AF97-F769AF39D8A8}" type="presParOf" srcId="{B33533CB-4CF5-41A9-9E5C-AF481228B698}" destId="{06706270-416D-4F8F-8743-64DAF91E3D9C}" srcOrd="2" destOrd="0" presId="urn:microsoft.com/office/officeart/2018/5/layout/CenteredIconLabelDescriptionList"/>
    <dgm:cxn modelId="{C04B2226-B0EF-4CCA-86FD-0A08D6455F9A}" type="presParOf" srcId="{06706270-416D-4F8F-8743-64DAF91E3D9C}" destId="{85614832-A9CD-4286-BC01-01EB7317B819}" srcOrd="0" destOrd="0" presId="urn:microsoft.com/office/officeart/2018/5/layout/CenteredIconLabelDescriptionList"/>
    <dgm:cxn modelId="{198987E2-C32E-4CBB-A694-83983372E53D}" type="presParOf" srcId="{06706270-416D-4F8F-8743-64DAF91E3D9C}" destId="{7249448C-32FD-457F-B261-927A7FF49885}" srcOrd="1" destOrd="0" presId="urn:microsoft.com/office/officeart/2018/5/layout/CenteredIconLabelDescriptionList"/>
    <dgm:cxn modelId="{CA3C43AF-28D4-427D-AF05-E9FDD03F71FC}" type="presParOf" srcId="{06706270-416D-4F8F-8743-64DAF91E3D9C}" destId="{AC9D9089-4F54-4793-96B5-C8AC17DC40D0}" srcOrd="2" destOrd="0" presId="urn:microsoft.com/office/officeart/2018/5/layout/CenteredIconLabelDescriptionList"/>
    <dgm:cxn modelId="{F86B6360-B6DB-4010-93F7-236120C98A51}" type="presParOf" srcId="{06706270-416D-4F8F-8743-64DAF91E3D9C}" destId="{CE07025A-D5CA-4328-A294-13CE8449B9C2}" srcOrd="3" destOrd="0" presId="urn:microsoft.com/office/officeart/2018/5/layout/CenteredIconLabelDescriptionList"/>
    <dgm:cxn modelId="{DD62560C-94E1-40BA-A824-B29A97F9C7B1}" type="presParOf" srcId="{06706270-416D-4F8F-8743-64DAF91E3D9C}" destId="{A6CDEE6B-7037-43F7-8DDD-51BFAFC63696}" srcOrd="4" destOrd="0" presId="urn:microsoft.com/office/officeart/2018/5/layout/CenteredIconLabelDescriptionList"/>
    <dgm:cxn modelId="{889FF8F4-2BC1-4CB7-B1E2-AC23AE052EA1}" type="presParOf" srcId="{B33533CB-4CF5-41A9-9E5C-AF481228B698}" destId="{EB65AEA9-1F64-4B6A-9FE7-D8E07A44625A}" srcOrd="3" destOrd="0" presId="urn:microsoft.com/office/officeart/2018/5/layout/CenteredIconLabelDescriptionList"/>
    <dgm:cxn modelId="{C962155A-3A78-42E1-A1CC-B23B72D1C97C}" type="presParOf" srcId="{B33533CB-4CF5-41A9-9E5C-AF481228B698}" destId="{4EFD3C86-F568-4836-9690-28AD72B492BA}" srcOrd="4" destOrd="0" presId="urn:microsoft.com/office/officeart/2018/5/layout/CenteredIconLabelDescriptionList"/>
    <dgm:cxn modelId="{0DBA40AA-EFE9-4637-8596-8709FEFAC115}" type="presParOf" srcId="{4EFD3C86-F568-4836-9690-28AD72B492BA}" destId="{1E944854-AD70-4DC9-AF7E-6D7BAC9899B1}" srcOrd="0" destOrd="0" presId="urn:microsoft.com/office/officeart/2018/5/layout/CenteredIconLabelDescriptionList"/>
    <dgm:cxn modelId="{E3DDC6A5-2B8E-4E3D-B20B-8FC7F079A8B4}" type="presParOf" srcId="{4EFD3C86-F568-4836-9690-28AD72B492BA}" destId="{5359CDE3-04D6-48EE-BF88-A1F7E8D53293}" srcOrd="1" destOrd="0" presId="urn:microsoft.com/office/officeart/2018/5/layout/CenteredIconLabelDescriptionList"/>
    <dgm:cxn modelId="{CBB13C55-9CB2-4AFA-AD67-329FCB05E2E9}" type="presParOf" srcId="{4EFD3C86-F568-4836-9690-28AD72B492BA}" destId="{5D8F5751-36C8-4516-A8BB-D8B5AAD26E36}" srcOrd="2" destOrd="0" presId="urn:microsoft.com/office/officeart/2018/5/layout/CenteredIconLabelDescriptionList"/>
    <dgm:cxn modelId="{93B88BDE-6A40-497B-A909-9E5ACE3AA60F}" type="presParOf" srcId="{4EFD3C86-F568-4836-9690-28AD72B492BA}" destId="{D4DF3247-2E85-4693-9A47-17D8807AB773}" srcOrd="3" destOrd="0" presId="urn:microsoft.com/office/officeart/2018/5/layout/CenteredIconLabelDescriptionList"/>
    <dgm:cxn modelId="{8CFCB310-2568-4AC4-8D61-A1AF2FC8F4D0}" type="presParOf" srcId="{4EFD3C86-F568-4836-9690-28AD72B492BA}" destId="{F0E8336C-0200-4690-BC85-152A6C362516}" srcOrd="4" destOrd="0" presId="urn:microsoft.com/office/officeart/2018/5/layout/CenteredIconLabelDescriptionList"/>
    <dgm:cxn modelId="{72703B7B-08CC-48F9-9AD3-3B88650AFEFF}" type="presParOf" srcId="{B33533CB-4CF5-41A9-9E5C-AF481228B698}" destId="{911C3C94-DE6E-4959-8893-E672D9535AD0}" srcOrd="5" destOrd="0" presId="urn:microsoft.com/office/officeart/2018/5/layout/CenteredIconLabelDescriptionList"/>
    <dgm:cxn modelId="{348F5912-C0D4-4C9B-AE34-F2ADFFC9C0BD}" type="presParOf" srcId="{B33533CB-4CF5-41A9-9E5C-AF481228B698}" destId="{5C366494-9DCA-4AF3-AF6C-E58F74CFEDD3}" srcOrd="6" destOrd="0" presId="urn:microsoft.com/office/officeart/2018/5/layout/CenteredIconLabelDescriptionList"/>
    <dgm:cxn modelId="{F8EE48B2-5F7D-4443-B31D-D24A6C78C84A}" type="presParOf" srcId="{5C366494-9DCA-4AF3-AF6C-E58F74CFEDD3}" destId="{EEAA6CF7-A668-4234-BAF3-CAC015954E78}" srcOrd="0" destOrd="0" presId="urn:microsoft.com/office/officeart/2018/5/layout/CenteredIconLabelDescriptionList"/>
    <dgm:cxn modelId="{A65EF5FE-880D-4271-9350-E8414A29D526}" type="presParOf" srcId="{5C366494-9DCA-4AF3-AF6C-E58F74CFEDD3}" destId="{AF392817-131E-4A0E-9173-2BA5C1DE8E5E}" srcOrd="1" destOrd="0" presId="urn:microsoft.com/office/officeart/2018/5/layout/CenteredIconLabelDescriptionList"/>
    <dgm:cxn modelId="{FDB842B8-F5D2-42F0-95A3-C7A837CA8215}" type="presParOf" srcId="{5C366494-9DCA-4AF3-AF6C-E58F74CFEDD3}" destId="{A6761F3F-A132-42AB-8741-2782716773DD}" srcOrd="2" destOrd="0" presId="urn:microsoft.com/office/officeart/2018/5/layout/CenteredIconLabelDescriptionList"/>
    <dgm:cxn modelId="{CE5DE332-97DD-4CD6-970A-9B704D29FA10}" type="presParOf" srcId="{5C366494-9DCA-4AF3-AF6C-E58F74CFEDD3}" destId="{2CBB3192-4D5E-4626-A89F-153909B14E91}" srcOrd="3" destOrd="0" presId="urn:microsoft.com/office/officeart/2018/5/layout/CenteredIconLabelDescriptionList"/>
    <dgm:cxn modelId="{007EB621-DA73-4EE6-A190-A75B7473D25A}" type="presParOf" srcId="{5C366494-9DCA-4AF3-AF6C-E58F74CFEDD3}" destId="{D9640CBF-36EB-4335-9DFB-AD21579480B9}" srcOrd="4" destOrd="0" presId="urn:microsoft.com/office/officeart/2018/5/layout/CenteredIconLabelDescriptionList"/>
    <dgm:cxn modelId="{241EB47E-06AE-4836-886B-211A3609551B}" type="presParOf" srcId="{B33533CB-4CF5-41A9-9E5C-AF481228B698}" destId="{FC080C05-7E04-4637-83C3-1EE605775ADB}" srcOrd="7" destOrd="0" presId="urn:microsoft.com/office/officeart/2018/5/layout/CenteredIconLabelDescriptionList"/>
    <dgm:cxn modelId="{4B06A2EA-2624-4657-9FB4-0D312784CB93}" type="presParOf" srcId="{B33533CB-4CF5-41A9-9E5C-AF481228B698}" destId="{92776CB6-D35F-46E9-B6A2-C084D8FB710B}" srcOrd="8" destOrd="0" presId="urn:microsoft.com/office/officeart/2018/5/layout/CenteredIconLabelDescriptionList"/>
    <dgm:cxn modelId="{200A4EE2-04EC-4646-8EB5-D94E0EB74B56}" type="presParOf" srcId="{92776CB6-D35F-46E9-B6A2-C084D8FB710B}" destId="{91525A77-0113-473B-84A2-CC16B932AD9E}" srcOrd="0" destOrd="0" presId="urn:microsoft.com/office/officeart/2018/5/layout/CenteredIconLabelDescriptionList"/>
    <dgm:cxn modelId="{98656F91-B01A-472B-96CE-914C520C1E22}" type="presParOf" srcId="{92776CB6-D35F-46E9-B6A2-C084D8FB710B}" destId="{FADEAF88-446B-42CF-9EF9-A3A0148A63CB}" srcOrd="1" destOrd="0" presId="urn:microsoft.com/office/officeart/2018/5/layout/CenteredIconLabelDescriptionList"/>
    <dgm:cxn modelId="{F957A953-5EA9-4E68-8F58-CDE81D3E241C}" type="presParOf" srcId="{92776CB6-D35F-46E9-B6A2-C084D8FB710B}" destId="{57AAF431-FE34-40DA-82D3-93F3B2516593}" srcOrd="2" destOrd="0" presId="urn:microsoft.com/office/officeart/2018/5/layout/CenteredIconLabelDescriptionList"/>
    <dgm:cxn modelId="{4B59D10C-CE58-46F8-8E6E-8C7C73CD10BC}" type="presParOf" srcId="{92776CB6-D35F-46E9-B6A2-C084D8FB710B}" destId="{9F78947A-21F1-4B66-8032-A564EC9E121B}" srcOrd="3" destOrd="0" presId="urn:microsoft.com/office/officeart/2018/5/layout/CenteredIconLabelDescriptionList"/>
    <dgm:cxn modelId="{E8FDC3DB-AEF6-44C5-94BD-CDB0528E0D84}" type="presParOf" srcId="{92776CB6-D35F-46E9-B6A2-C084D8FB710B}" destId="{B377C6EA-4FBE-4E72-9305-0C8EC156F314}" srcOrd="4" destOrd="0" presId="urn:microsoft.com/office/officeart/2018/5/layout/CenteredIconLabelDescriptionList"/>
    <dgm:cxn modelId="{3D141B79-D804-4308-B2E7-0AF19655380E}" type="presParOf" srcId="{B33533CB-4CF5-41A9-9E5C-AF481228B698}" destId="{D2D4AA0A-AA59-4499-BED6-14A6A302895E}" srcOrd="9" destOrd="0" presId="urn:microsoft.com/office/officeart/2018/5/layout/CenteredIconLabelDescriptionList"/>
    <dgm:cxn modelId="{67E4B84E-6E98-4924-B1E5-A6EA7959A204}" type="presParOf" srcId="{B33533CB-4CF5-41A9-9E5C-AF481228B698}" destId="{E57AEBD7-EDD1-4A61-8DCC-23D16D52845B}" srcOrd="10" destOrd="0" presId="urn:microsoft.com/office/officeart/2018/5/layout/CenteredIconLabelDescriptionList"/>
    <dgm:cxn modelId="{7038C4B6-9346-417D-AF39-CBE81FEF3649}" type="presParOf" srcId="{E57AEBD7-EDD1-4A61-8DCC-23D16D52845B}" destId="{6109C088-ADC9-4B24-881D-D5D7BB395106}" srcOrd="0" destOrd="0" presId="urn:microsoft.com/office/officeart/2018/5/layout/CenteredIconLabelDescriptionList"/>
    <dgm:cxn modelId="{A835D0D8-8BA8-4231-8004-68D7A7AD95B0}" type="presParOf" srcId="{E57AEBD7-EDD1-4A61-8DCC-23D16D52845B}" destId="{0A2C2674-8E43-411A-ADA5-B42D7006142F}" srcOrd="1" destOrd="0" presId="urn:microsoft.com/office/officeart/2018/5/layout/CenteredIconLabelDescriptionList"/>
    <dgm:cxn modelId="{B7C02D5F-E11D-4402-9742-F2EC5B9C8737}" type="presParOf" srcId="{E57AEBD7-EDD1-4A61-8DCC-23D16D52845B}" destId="{5F30C631-7BF1-4F29-8B7D-734A998DC88B}" srcOrd="2" destOrd="0" presId="urn:microsoft.com/office/officeart/2018/5/layout/CenteredIconLabelDescriptionList"/>
    <dgm:cxn modelId="{43E94290-13D2-4C07-9243-AD0AF5953AC5}" type="presParOf" srcId="{E57AEBD7-EDD1-4A61-8DCC-23D16D52845B}" destId="{682DE2C9-8136-467F-B104-46E67C6D7A7F}" srcOrd="3" destOrd="0" presId="urn:microsoft.com/office/officeart/2018/5/layout/CenteredIconLabelDescriptionList"/>
    <dgm:cxn modelId="{858345FD-7BB0-4334-82A4-6AC38303E6D2}" type="presParOf" srcId="{E57AEBD7-EDD1-4A61-8DCC-23D16D52845B}" destId="{9E90881B-FB44-4EAC-9F70-9BA0DDEC00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Algorithm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Results</a:t>
          </a:r>
          <a:endParaRPr lang="en-CA" sz="1400" dirty="0">
            <a:solidFill>
              <a:schemeClr val="bg1"/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Algorithm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Results</a:t>
          </a:r>
          <a:endParaRPr lang="en-CA" sz="1400" dirty="0">
            <a:solidFill>
              <a:schemeClr val="bg1"/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Algorithm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Results</a:t>
          </a:r>
          <a:endParaRPr lang="en-CA" sz="1400" dirty="0">
            <a:solidFill>
              <a:schemeClr val="bg1"/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Overview</a:t>
          </a:r>
          <a:endParaRPr lang="en-CA" sz="800" dirty="0">
            <a:solidFill>
              <a:schemeClr val="bg1"/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Purpose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Overview</a:t>
          </a:r>
          <a:endParaRPr lang="en-CA" sz="800" dirty="0">
            <a:solidFill>
              <a:schemeClr val="bg1"/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Purpose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Overview</a:t>
          </a:r>
          <a:endParaRPr lang="en-CA" sz="800" dirty="0">
            <a:solidFill>
              <a:schemeClr val="bg1"/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Purpose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Purpose</a:t>
          </a:r>
          <a:endParaRPr lang="en-CA" sz="1400" dirty="0">
            <a:solidFill>
              <a:schemeClr val="bg1"/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Theory</a:t>
          </a:r>
          <a:endParaRPr lang="en-CA" sz="1400" dirty="0">
            <a:solidFill>
              <a:schemeClr val="bg1"/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Theory</a:t>
          </a:r>
          <a:endParaRPr lang="en-CA" sz="1400" dirty="0">
            <a:solidFill>
              <a:schemeClr val="bg1"/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Theory</a:t>
          </a:r>
          <a:endParaRPr lang="en-CA" sz="1400" dirty="0">
            <a:solidFill>
              <a:schemeClr val="bg1"/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47F2E74-B455-4AFA-AC7B-8EE847F7DC5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4DC1E5D-A373-47D7-9A8A-B982176563D7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dirty="0">
            <a:solidFill>
              <a:schemeClr val="accent3">
                <a:lumMod val="50000"/>
              </a:schemeClr>
            </a:solidFill>
          </a:endParaRPr>
        </a:p>
      </dgm:t>
    </dgm:pt>
    <dgm:pt modelId="{999BD6E5-C3B3-4484-BE9D-9E4DFDCF525B}" type="parTrans" cxnId="{2CFCE30A-F5A8-45F7-B376-175C74F4BB16}">
      <dgm:prSet/>
      <dgm:spPr/>
      <dgm:t>
        <a:bodyPr/>
        <a:lstStyle/>
        <a:p>
          <a:endParaRPr lang="en-CA" sz="1050"/>
        </a:p>
      </dgm:t>
    </dgm:pt>
    <dgm:pt modelId="{935A065B-CAD3-44E3-AEB1-306130D09A7B}" type="sibTrans" cxnId="{2CFCE30A-F5A8-45F7-B376-175C74F4BB16}">
      <dgm:prSet/>
      <dgm:spPr/>
      <dgm:t>
        <a:bodyPr/>
        <a:lstStyle/>
        <a:p>
          <a:endParaRPr lang="en-CA" sz="1050"/>
        </a:p>
      </dgm:t>
    </dgm:pt>
    <dgm:pt modelId="{E59168E0-FA92-4508-895B-3D81E81062BA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BD2E7591-46E2-4C17-9228-2D75667EE21B}" type="parTrans" cxnId="{5D69147A-6E23-4C52-BCAD-F7CA1E35B8C4}">
      <dgm:prSet/>
      <dgm:spPr/>
      <dgm:t>
        <a:bodyPr/>
        <a:lstStyle/>
        <a:p>
          <a:endParaRPr lang="en-CA" sz="1050"/>
        </a:p>
      </dgm:t>
    </dgm:pt>
    <dgm:pt modelId="{123BDFE4-CED2-4504-B140-EA4AEEF53EAA}" type="sibTrans" cxnId="{5D69147A-6E23-4C52-BCAD-F7CA1E35B8C4}">
      <dgm:prSet/>
      <dgm:spPr/>
      <dgm:t>
        <a:bodyPr/>
        <a:lstStyle/>
        <a:p>
          <a:endParaRPr lang="en-CA" sz="1050"/>
        </a:p>
      </dgm:t>
    </dgm:pt>
    <dgm:pt modelId="{467B6647-21C6-4780-BF83-05A218B2E733}">
      <dgm:prSet phldrT="[Text]" custT="1"/>
      <dgm:spPr>
        <a:ln>
          <a:noFill/>
        </a:ln>
      </dgm:spPr>
      <dgm:t>
        <a:bodyPr/>
        <a:lstStyle/>
        <a:p>
          <a:r>
            <a:rPr lang="en-US" sz="9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dirty="0">
            <a:solidFill>
              <a:schemeClr val="accent3">
                <a:lumMod val="50000"/>
              </a:schemeClr>
            </a:solidFill>
          </a:endParaRPr>
        </a:p>
      </dgm:t>
    </dgm:pt>
    <dgm:pt modelId="{F597A685-740D-4451-9068-E6B0CD27E486}" type="parTrans" cxnId="{1FCB98DA-6DC4-4728-B12E-AEB7ADE75F21}">
      <dgm:prSet/>
      <dgm:spPr/>
      <dgm:t>
        <a:bodyPr/>
        <a:lstStyle/>
        <a:p>
          <a:endParaRPr lang="en-CA" sz="1050"/>
        </a:p>
      </dgm:t>
    </dgm:pt>
    <dgm:pt modelId="{D3275DE1-F175-47A3-9BBC-77AFAF890BF7}" type="sibTrans" cxnId="{1FCB98DA-6DC4-4728-B12E-AEB7ADE75F21}">
      <dgm:prSet/>
      <dgm:spPr/>
      <dgm:t>
        <a:bodyPr/>
        <a:lstStyle/>
        <a:p>
          <a:endParaRPr lang="en-CA" sz="1050"/>
        </a:p>
      </dgm:t>
    </dgm:pt>
    <dgm:pt modelId="{A7458C91-6974-4851-AE89-6A026E2046DF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Algorithm</a:t>
          </a:r>
          <a:endParaRPr lang="en-CA" sz="1400" dirty="0">
            <a:solidFill>
              <a:schemeClr val="bg1"/>
            </a:solidFill>
          </a:endParaRPr>
        </a:p>
      </dgm:t>
    </dgm:pt>
    <dgm:pt modelId="{ECC43B50-8A2B-46C8-921E-446095821E3B}" type="parTrans" cxnId="{CBBDD532-6EFE-401B-ACCA-40382C5D341E}">
      <dgm:prSet/>
      <dgm:spPr/>
      <dgm:t>
        <a:bodyPr/>
        <a:lstStyle/>
        <a:p>
          <a:endParaRPr lang="en-CA" sz="1050"/>
        </a:p>
      </dgm:t>
    </dgm:pt>
    <dgm:pt modelId="{4CE8C587-A7C9-4B33-B6A6-AEED5090A51B}" type="sibTrans" cxnId="{CBBDD532-6EFE-401B-ACCA-40382C5D341E}">
      <dgm:prSet/>
      <dgm:spPr/>
      <dgm:t>
        <a:bodyPr/>
        <a:lstStyle/>
        <a:p>
          <a:endParaRPr lang="en-CA" sz="1050"/>
        </a:p>
      </dgm:t>
    </dgm:pt>
    <dgm:pt modelId="{6C74B223-4A68-4E42-B267-453AE5284C84}">
      <dgm:prSet phldrT="[Text]" custT="1"/>
      <dgm:spPr>
        <a:ln>
          <a:noFill/>
        </a:ln>
      </dgm:spPr>
      <dgm:t>
        <a:bodyPr/>
        <a:lstStyle/>
        <a:p>
          <a:r>
            <a:rPr lang="en-US" sz="10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dirty="0">
            <a:solidFill>
              <a:schemeClr val="accent1">
                <a:lumMod val="50000"/>
              </a:schemeClr>
            </a:solidFill>
          </a:endParaRPr>
        </a:p>
      </dgm:t>
    </dgm:pt>
    <dgm:pt modelId="{B502E450-32B9-4837-BC25-5A7245889B8E}" type="parTrans" cxnId="{CAA9213B-073B-4D49-A164-54D08B2805DD}">
      <dgm:prSet/>
      <dgm:spPr/>
      <dgm:t>
        <a:bodyPr/>
        <a:lstStyle/>
        <a:p>
          <a:endParaRPr lang="en-CA" sz="1050"/>
        </a:p>
      </dgm:t>
    </dgm:pt>
    <dgm:pt modelId="{ECC7F38E-EDED-44EE-8F94-7052C8FC898E}" type="sibTrans" cxnId="{CAA9213B-073B-4D49-A164-54D08B2805DD}">
      <dgm:prSet/>
      <dgm:spPr/>
      <dgm:t>
        <a:bodyPr/>
        <a:lstStyle/>
        <a:p>
          <a:endParaRPr lang="en-CA" sz="1050"/>
        </a:p>
      </dgm:t>
    </dgm:pt>
    <dgm:pt modelId="{12188C5C-1C00-4E32-8EC0-3A156DB87E43}" type="pres">
      <dgm:prSet presAssocID="{347F2E74-B455-4AFA-AC7B-8EE847F7DC5D}" presName="diagram" presStyleCnt="0">
        <dgm:presLayoutVars>
          <dgm:dir/>
          <dgm:resizeHandles val="exact"/>
        </dgm:presLayoutVars>
      </dgm:prSet>
      <dgm:spPr/>
    </dgm:pt>
    <dgm:pt modelId="{05EF7790-A096-414D-A555-C90D0FB6657C}" type="pres">
      <dgm:prSet presAssocID="{74DC1E5D-A373-47D7-9A8A-B982176563D7}" presName="node" presStyleLbl="node1" presStyleIdx="0" presStyleCnt="5" custScaleX="179331">
        <dgm:presLayoutVars>
          <dgm:bulletEnabled val="1"/>
        </dgm:presLayoutVars>
      </dgm:prSet>
      <dgm:spPr/>
    </dgm:pt>
    <dgm:pt modelId="{773BD0D1-0F2C-41C5-B0B8-0B2ADC516C04}" type="pres">
      <dgm:prSet presAssocID="{935A065B-CAD3-44E3-AEB1-306130D09A7B}" presName="sibTrans" presStyleCnt="0"/>
      <dgm:spPr/>
    </dgm:pt>
    <dgm:pt modelId="{1D027227-C2B2-4024-A73E-9841E5A1CF4D}" type="pres">
      <dgm:prSet presAssocID="{E59168E0-FA92-4508-895B-3D81E81062BA}" presName="node" presStyleLbl="node1" presStyleIdx="1" presStyleCnt="5" custScaleX="167129" custScaleY="100025">
        <dgm:presLayoutVars>
          <dgm:bulletEnabled val="1"/>
        </dgm:presLayoutVars>
      </dgm:prSet>
      <dgm:spPr/>
    </dgm:pt>
    <dgm:pt modelId="{5AE0014E-CA3A-4DC8-B6ED-A46127BB7E55}" type="pres">
      <dgm:prSet presAssocID="{123BDFE4-CED2-4504-B140-EA4AEEF53EAA}" presName="sibTrans" presStyleCnt="0"/>
      <dgm:spPr/>
    </dgm:pt>
    <dgm:pt modelId="{95238AD6-9562-4F5A-82FA-A9C0F02F979D}" type="pres">
      <dgm:prSet presAssocID="{467B6647-21C6-4780-BF83-05A218B2E733}" presName="node" presStyleLbl="node1" presStyleIdx="2" presStyleCnt="5" custScaleX="174732">
        <dgm:presLayoutVars>
          <dgm:bulletEnabled val="1"/>
        </dgm:presLayoutVars>
      </dgm:prSet>
      <dgm:spPr/>
    </dgm:pt>
    <dgm:pt modelId="{131CB54B-9410-4514-B399-9A32C482E926}" type="pres">
      <dgm:prSet presAssocID="{D3275DE1-F175-47A3-9BBC-77AFAF890BF7}" presName="sibTrans" presStyleCnt="0"/>
      <dgm:spPr/>
    </dgm:pt>
    <dgm:pt modelId="{7F15A3DF-6789-4C12-915B-FCE23B6FE5ED}" type="pres">
      <dgm:prSet presAssocID="{A7458C91-6974-4851-AE89-6A026E2046DF}" presName="node" presStyleLbl="node1" presStyleIdx="3" presStyleCnt="5" custScaleX="170734">
        <dgm:presLayoutVars>
          <dgm:bulletEnabled val="1"/>
        </dgm:presLayoutVars>
      </dgm:prSet>
      <dgm:spPr/>
    </dgm:pt>
    <dgm:pt modelId="{B457AE74-EEDB-42E0-8619-F360BA0491E3}" type="pres">
      <dgm:prSet presAssocID="{4CE8C587-A7C9-4B33-B6A6-AEED5090A51B}" presName="sibTrans" presStyleCnt="0"/>
      <dgm:spPr/>
    </dgm:pt>
    <dgm:pt modelId="{41A78140-4119-4C43-A5DF-866A896B7ED1}" type="pres">
      <dgm:prSet presAssocID="{6C74B223-4A68-4E42-B267-453AE5284C84}" presName="node" presStyleLbl="node1" presStyleIdx="4" presStyleCnt="5" custScaleX="163863">
        <dgm:presLayoutVars>
          <dgm:bulletEnabled val="1"/>
        </dgm:presLayoutVars>
      </dgm:prSet>
      <dgm:spPr/>
    </dgm:pt>
  </dgm:ptLst>
  <dgm:cxnLst>
    <dgm:cxn modelId="{2CFCE30A-F5A8-45F7-B376-175C74F4BB16}" srcId="{347F2E74-B455-4AFA-AC7B-8EE847F7DC5D}" destId="{74DC1E5D-A373-47D7-9A8A-B982176563D7}" srcOrd="0" destOrd="0" parTransId="{999BD6E5-C3B3-4484-BE9D-9E4DFDCF525B}" sibTransId="{935A065B-CAD3-44E3-AEB1-306130D09A7B}"/>
    <dgm:cxn modelId="{BAF7A71C-6283-48A6-83D2-7EAC39BE02A1}" type="presOf" srcId="{74DC1E5D-A373-47D7-9A8A-B982176563D7}" destId="{05EF7790-A096-414D-A555-C90D0FB6657C}" srcOrd="0" destOrd="0" presId="urn:microsoft.com/office/officeart/2005/8/layout/default"/>
    <dgm:cxn modelId="{F39F0622-CA00-44F8-9641-03B601643367}" type="presOf" srcId="{6C74B223-4A68-4E42-B267-453AE5284C84}" destId="{41A78140-4119-4C43-A5DF-866A896B7ED1}" srcOrd="0" destOrd="0" presId="urn:microsoft.com/office/officeart/2005/8/layout/default"/>
    <dgm:cxn modelId="{CBBDD532-6EFE-401B-ACCA-40382C5D341E}" srcId="{347F2E74-B455-4AFA-AC7B-8EE847F7DC5D}" destId="{A7458C91-6974-4851-AE89-6A026E2046DF}" srcOrd="3" destOrd="0" parTransId="{ECC43B50-8A2B-46C8-921E-446095821E3B}" sibTransId="{4CE8C587-A7C9-4B33-B6A6-AEED5090A51B}"/>
    <dgm:cxn modelId="{CAA9213B-073B-4D49-A164-54D08B2805DD}" srcId="{347F2E74-B455-4AFA-AC7B-8EE847F7DC5D}" destId="{6C74B223-4A68-4E42-B267-453AE5284C84}" srcOrd="4" destOrd="0" parTransId="{B502E450-32B9-4837-BC25-5A7245889B8E}" sibTransId="{ECC7F38E-EDED-44EE-8F94-7052C8FC898E}"/>
    <dgm:cxn modelId="{5794F15C-B75C-4A59-BA68-6F75C0BC7DB5}" type="presOf" srcId="{A7458C91-6974-4851-AE89-6A026E2046DF}" destId="{7F15A3DF-6789-4C12-915B-FCE23B6FE5ED}" srcOrd="0" destOrd="0" presId="urn:microsoft.com/office/officeart/2005/8/layout/default"/>
    <dgm:cxn modelId="{12DE654B-3344-4588-8EC0-92510559C6A8}" type="presOf" srcId="{347F2E74-B455-4AFA-AC7B-8EE847F7DC5D}" destId="{12188C5C-1C00-4E32-8EC0-3A156DB87E43}" srcOrd="0" destOrd="0" presId="urn:microsoft.com/office/officeart/2005/8/layout/default"/>
    <dgm:cxn modelId="{5D69147A-6E23-4C52-BCAD-F7CA1E35B8C4}" srcId="{347F2E74-B455-4AFA-AC7B-8EE847F7DC5D}" destId="{E59168E0-FA92-4508-895B-3D81E81062BA}" srcOrd="1" destOrd="0" parTransId="{BD2E7591-46E2-4C17-9228-2D75667EE21B}" sibTransId="{123BDFE4-CED2-4504-B140-EA4AEEF53EAA}"/>
    <dgm:cxn modelId="{AD2CA086-3378-42B8-9597-DEB7EE8C63C6}" type="presOf" srcId="{E59168E0-FA92-4508-895B-3D81E81062BA}" destId="{1D027227-C2B2-4024-A73E-9841E5A1CF4D}" srcOrd="0" destOrd="0" presId="urn:microsoft.com/office/officeart/2005/8/layout/default"/>
    <dgm:cxn modelId="{CE361B99-D66D-4816-8501-5B0C6A81F251}" type="presOf" srcId="{467B6647-21C6-4780-BF83-05A218B2E733}" destId="{95238AD6-9562-4F5A-82FA-A9C0F02F979D}" srcOrd="0" destOrd="0" presId="urn:microsoft.com/office/officeart/2005/8/layout/default"/>
    <dgm:cxn modelId="{1FCB98DA-6DC4-4728-B12E-AEB7ADE75F21}" srcId="{347F2E74-B455-4AFA-AC7B-8EE847F7DC5D}" destId="{467B6647-21C6-4780-BF83-05A218B2E733}" srcOrd="2" destOrd="0" parTransId="{F597A685-740D-4451-9068-E6B0CD27E486}" sibTransId="{D3275DE1-F175-47A3-9BBC-77AFAF890BF7}"/>
    <dgm:cxn modelId="{264F8C6B-6F9B-48BA-AAB0-164344798264}" type="presParOf" srcId="{12188C5C-1C00-4E32-8EC0-3A156DB87E43}" destId="{05EF7790-A096-414D-A555-C90D0FB6657C}" srcOrd="0" destOrd="0" presId="urn:microsoft.com/office/officeart/2005/8/layout/default"/>
    <dgm:cxn modelId="{5330C6D8-8674-47DC-87A9-B148BFD32EDF}" type="presParOf" srcId="{12188C5C-1C00-4E32-8EC0-3A156DB87E43}" destId="{773BD0D1-0F2C-41C5-B0B8-0B2ADC516C04}" srcOrd="1" destOrd="0" presId="urn:microsoft.com/office/officeart/2005/8/layout/default"/>
    <dgm:cxn modelId="{C1C7F27C-D0A6-4699-967F-FEA8ECE4B3F8}" type="presParOf" srcId="{12188C5C-1C00-4E32-8EC0-3A156DB87E43}" destId="{1D027227-C2B2-4024-A73E-9841E5A1CF4D}" srcOrd="2" destOrd="0" presId="urn:microsoft.com/office/officeart/2005/8/layout/default"/>
    <dgm:cxn modelId="{281F03C5-7106-4D0A-A9A3-25F0CF4F522C}" type="presParOf" srcId="{12188C5C-1C00-4E32-8EC0-3A156DB87E43}" destId="{5AE0014E-CA3A-4DC8-B6ED-A46127BB7E55}" srcOrd="3" destOrd="0" presId="urn:microsoft.com/office/officeart/2005/8/layout/default"/>
    <dgm:cxn modelId="{64F0C2CD-B34D-43D5-8B4C-8871515BB4BD}" type="presParOf" srcId="{12188C5C-1C00-4E32-8EC0-3A156DB87E43}" destId="{95238AD6-9562-4F5A-82FA-A9C0F02F979D}" srcOrd="4" destOrd="0" presId="urn:microsoft.com/office/officeart/2005/8/layout/default"/>
    <dgm:cxn modelId="{43D6E21B-03F7-441B-BA81-6355AE59869B}" type="presParOf" srcId="{12188C5C-1C00-4E32-8EC0-3A156DB87E43}" destId="{131CB54B-9410-4514-B399-9A32C482E926}" srcOrd="5" destOrd="0" presId="urn:microsoft.com/office/officeart/2005/8/layout/default"/>
    <dgm:cxn modelId="{3DFFD6BB-93B1-4B3D-8222-E4CA1E9F8C32}" type="presParOf" srcId="{12188C5C-1C00-4E32-8EC0-3A156DB87E43}" destId="{7F15A3DF-6789-4C12-915B-FCE23B6FE5ED}" srcOrd="6" destOrd="0" presId="urn:microsoft.com/office/officeart/2005/8/layout/default"/>
    <dgm:cxn modelId="{B313F414-E6DE-43DE-9E9D-97938C853D5F}" type="presParOf" srcId="{12188C5C-1C00-4E32-8EC0-3A156DB87E43}" destId="{B457AE74-EEDB-42E0-8619-F360BA0491E3}" srcOrd="7" destOrd="0" presId="urn:microsoft.com/office/officeart/2005/8/layout/default"/>
    <dgm:cxn modelId="{1F4E9922-A7F7-4039-B3C8-9980CFCA672B}" type="presParOf" srcId="{12188C5C-1C00-4E32-8EC0-3A156DB87E43}" destId="{41A78140-4119-4C43-A5DF-866A896B7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06BA-96E2-441B-9840-8B6E7AD7B8A7}">
      <dsp:nvSpPr>
        <dsp:cNvPr id="0" name=""/>
        <dsp:cNvSpPr/>
      </dsp:nvSpPr>
      <dsp:spPr>
        <a:xfrm>
          <a:off x="149937" y="652010"/>
          <a:ext cx="1184866" cy="11848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60A1B-CC58-469C-BFB9-5DFEF7D1F8C8}">
      <dsp:nvSpPr>
        <dsp:cNvPr id="0" name=""/>
        <dsp:cNvSpPr/>
      </dsp:nvSpPr>
      <dsp:spPr>
        <a:xfrm>
          <a:off x="4273" y="1767916"/>
          <a:ext cx="1461796" cy="39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Overview</a:t>
          </a:r>
        </a:p>
      </dsp:txBody>
      <dsp:txXfrm>
        <a:off x="4273" y="1767916"/>
        <a:ext cx="1461796" cy="397426"/>
      </dsp:txXfrm>
    </dsp:sp>
    <dsp:sp modelId="{BBF29290-4E25-4697-9579-A54C606F7DD9}">
      <dsp:nvSpPr>
        <dsp:cNvPr id="0" name=""/>
        <dsp:cNvSpPr/>
      </dsp:nvSpPr>
      <dsp:spPr>
        <a:xfrm>
          <a:off x="4273" y="2199417"/>
          <a:ext cx="1461796" cy="740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What is Saliency in Images?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Applications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Existing Algorithms</a:t>
          </a:r>
        </a:p>
      </dsp:txBody>
      <dsp:txXfrm>
        <a:off x="4273" y="2199417"/>
        <a:ext cx="1461796" cy="740253"/>
      </dsp:txXfrm>
    </dsp:sp>
    <dsp:sp modelId="{85614832-A9CD-4286-BC01-01EB7317B819}">
      <dsp:nvSpPr>
        <dsp:cNvPr id="0" name=""/>
        <dsp:cNvSpPr/>
      </dsp:nvSpPr>
      <dsp:spPr>
        <a:xfrm>
          <a:off x="1912927" y="719150"/>
          <a:ext cx="1079710" cy="1079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D9089-4F54-4793-96B5-C8AC17DC40D0}">
      <dsp:nvSpPr>
        <dsp:cNvPr id="0" name=""/>
        <dsp:cNvSpPr/>
      </dsp:nvSpPr>
      <dsp:spPr>
        <a:xfrm>
          <a:off x="1721884" y="1768082"/>
          <a:ext cx="1461796" cy="39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Purpose</a:t>
          </a:r>
        </a:p>
      </dsp:txBody>
      <dsp:txXfrm>
        <a:off x="1721884" y="1768082"/>
        <a:ext cx="1461796" cy="397426"/>
      </dsp:txXfrm>
    </dsp:sp>
    <dsp:sp modelId="{A6CDEE6B-7037-43F7-8DDD-51BFAFC63696}">
      <dsp:nvSpPr>
        <dsp:cNvPr id="0" name=""/>
        <dsp:cNvSpPr/>
      </dsp:nvSpPr>
      <dsp:spPr>
        <a:xfrm>
          <a:off x="1721884" y="2199582"/>
          <a:ext cx="1461796" cy="68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44854-AD70-4DC9-AF7E-6D7BAC9899B1}">
      <dsp:nvSpPr>
        <dsp:cNvPr id="0" name=""/>
        <dsp:cNvSpPr/>
      </dsp:nvSpPr>
      <dsp:spPr>
        <a:xfrm>
          <a:off x="3696462" y="739729"/>
          <a:ext cx="962261" cy="9622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F5751-36C8-4516-A8BB-D8B5AAD26E36}">
      <dsp:nvSpPr>
        <dsp:cNvPr id="0" name=""/>
        <dsp:cNvSpPr/>
      </dsp:nvSpPr>
      <dsp:spPr>
        <a:xfrm>
          <a:off x="3439495" y="1738718"/>
          <a:ext cx="1461796" cy="39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Review DMD Theory</a:t>
          </a:r>
        </a:p>
      </dsp:txBody>
      <dsp:txXfrm>
        <a:off x="3439495" y="1738718"/>
        <a:ext cx="1461796" cy="397426"/>
      </dsp:txXfrm>
    </dsp:sp>
    <dsp:sp modelId="{F0E8336C-0200-4690-BC85-152A6C362516}">
      <dsp:nvSpPr>
        <dsp:cNvPr id="0" name=""/>
        <dsp:cNvSpPr/>
      </dsp:nvSpPr>
      <dsp:spPr>
        <a:xfrm>
          <a:off x="3439495" y="2170219"/>
          <a:ext cx="1461796" cy="68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A6CF7-A668-4234-BAF3-CAC015954E78}">
      <dsp:nvSpPr>
        <dsp:cNvPr id="0" name=""/>
        <dsp:cNvSpPr/>
      </dsp:nvSpPr>
      <dsp:spPr>
        <a:xfrm>
          <a:off x="5320171" y="597161"/>
          <a:ext cx="1135667" cy="11356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61F3F-A132-42AB-8741-2782716773DD}">
      <dsp:nvSpPr>
        <dsp:cNvPr id="0" name=""/>
        <dsp:cNvSpPr/>
      </dsp:nvSpPr>
      <dsp:spPr>
        <a:xfrm>
          <a:off x="5157107" y="1782071"/>
          <a:ext cx="1461796" cy="39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Algorithm</a:t>
          </a:r>
        </a:p>
      </dsp:txBody>
      <dsp:txXfrm>
        <a:off x="5157107" y="1782071"/>
        <a:ext cx="1461796" cy="397426"/>
      </dsp:txXfrm>
    </dsp:sp>
    <dsp:sp modelId="{D9640CBF-36EB-4335-9DFB-AD21579480B9}">
      <dsp:nvSpPr>
        <dsp:cNvPr id="0" name=""/>
        <dsp:cNvSpPr/>
      </dsp:nvSpPr>
      <dsp:spPr>
        <a:xfrm>
          <a:off x="5157107" y="2213572"/>
          <a:ext cx="1461796" cy="68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25A77-0113-473B-84A2-CC16B932AD9E}">
      <dsp:nvSpPr>
        <dsp:cNvPr id="0" name=""/>
        <dsp:cNvSpPr/>
      </dsp:nvSpPr>
      <dsp:spPr>
        <a:xfrm>
          <a:off x="7034598" y="685569"/>
          <a:ext cx="1156445" cy="1156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AF431-FE34-40DA-82D3-93F3B2516593}">
      <dsp:nvSpPr>
        <dsp:cNvPr id="0" name=""/>
        <dsp:cNvSpPr/>
      </dsp:nvSpPr>
      <dsp:spPr>
        <a:xfrm>
          <a:off x="6874718" y="1787265"/>
          <a:ext cx="1461796" cy="39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Results</a:t>
          </a:r>
        </a:p>
      </dsp:txBody>
      <dsp:txXfrm>
        <a:off x="6874718" y="1787265"/>
        <a:ext cx="1461796" cy="397426"/>
      </dsp:txXfrm>
    </dsp:sp>
    <dsp:sp modelId="{B377C6EA-4FBE-4E72-9305-0C8EC156F314}">
      <dsp:nvSpPr>
        <dsp:cNvPr id="0" name=""/>
        <dsp:cNvSpPr/>
      </dsp:nvSpPr>
      <dsp:spPr>
        <a:xfrm>
          <a:off x="6874718" y="2218766"/>
          <a:ext cx="1461796" cy="68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9C088-ADC9-4B24-881D-D5D7BB395106}">
      <dsp:nvSpPr>
        <dsp:cNvPr id="0" name=""/>
        <dsp:cNvSpPr/>
      </dsp:nvSpPr>
      <dsp:spPr>
        <a:xfrm>
          <a:off x="8857016" y="773973"/>
          <a:ext cx="946820" cy="9468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0C631-7BF1-4F29-8B7D-734A998DC88B}">
      <dsp:nvSpPr>
        <dsp:cNvPr id="0" name=""/>
        <dsp:cNvSpPr/>
      </dsp:nvSpPr>
      <dsp:spPr>
        <a:xfrm>
          <a:off x="8592329" y="1734859"/>
          <a:ext cx="1461796" cy="39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Summary and Conclusion</a:t>
          </a:r>
        </a:p>
      </dsp:txBody>
      <dsp:txXfrm>
        <a:off x="8592329" y="1734859"/>
        <a:ext cx="1461796" cy="397426"/>
      </dsp:txXfrm>
    </dsp:sp>
    <dsp:sp modelId="{9E90881B-FB44-4EAC-9F70-9BA0DDEC004D}">
      <dsp:nvSpPr>
        <dsp:cNvPr id="0" name=""/>
        <dsp:cNvSpPr/>
      </dsp:nvSpPr>
      <dsp:spPr>
        <a:xfrm>
          <a:off x="8592329" y="2166360"/>
          <a:ext cx="1461796" cy="68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Algorithm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Results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Algorithm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Results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Algorithm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Results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Overview</a:t>
          </a:r>
          <a:endParaRPr lang="en-CA" sz="800" kern="1200" dirty="0">
            <a:solidFill>
              <a:schemeClr val="bg1"/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Purpose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Overview</a:t>
          </a:r>
          <a:endParaRPr lang="en-CA" sz="800" kern="1200" dirty="0">
            <a:solidFill>
              <a:schemeClr val="bg1"/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Purpose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Overview</a:t>
          </a:r>
          <a:endParaRPr lang="en-CA" sz="800" kern="1200" dirty="0">
            <a:solidFill>
              <a:schemeClr val="bg1"/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Purpose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Purpose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Theory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Theory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Theory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Theory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Algorithm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F7790-A096-414D-A555-C90D0FB6657C}">
      <dsp:nvSpPr>
        <dsp:cNvPr id="0" name=""/>
        <dsp:cNvSpPr/>
      </dsp:nvSpPr>
      <dsp:spPr>
        <a:xfrm>
          <a:off x="524672" y="192"/>
          <a:ext cx="1009671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Overview</a:t>
          </a:r>
          <a:endParaRPr lang="en-CA" sz="3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4672" y="192"/>
        <a:ext cx="1009671" cy="337812"/>
      </dsp:txXfrm>
    </dsp:sp>
    <dsp:sp modelId="{1D027227-C2B2-4024-A73E-9841E5A1CF4D}">
      <dsp:nvSpPr>
        <dsp:cNvPr id="0" name=""/>
        <dsp:cNvSpPr/>
      </dsp:nvSpPr>
      <dsp:spPr>
        <a:xfrm>
          <a:off x="1590645" y="149"/>
          <a:ext cx="940971" cy="3378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Purpose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590645" y="149"/>
        <a:ext cx="940971" cy="337897"/>
      </dsp:txXfrm>
    </dsp:sp>
    <dsp:sp modelId="{95238AD6-9562-4F5A-82FA-A9C0F02F979D}">
      <dsp:nvSpPr>
        <dsp:cNvPr id="0" name=""/>
        <dsp:cNvSpPr/>
      </dsp:nvSpPr>
      <dsp:spPr>
        <a:xfrm>
          <a:off x="2587919" y="192"/>
          <a:ext cx="98377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accent3">
                  <a:lumMod val="50000"/>
                </a:schemeClr>
              </a:solidFill>
            </a:rPr>
            <a:t>Theory</a:t>
          </a:r>
          <a:endParaRPr lang="en-CA" sz="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87919" y="192"/>
        <a:ext cx="983778" cy="337812"/>
      </dsp:txXfrm>
    </dsp:sp>
    <dsp:sp modelId="{7F15A3DF-6789-4C12-915B-FCE23B6FE5ED}">
      <dsp:nvSpPr>
        <dsp:cNvPr id="0" name=""/>
        <dsp:cNvSpPr/>
      </dsp:nvSpPr>
      <dsp:spPr>
        <a:xfrm>
          <a:off x="3627999" y="192"/>
          <a:ext cx="961268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Algorithm</a:t>
          </a:r>
          <a:endParaRPr lang="en-CA" sz="1400" kern="1200" dirty="0">
            <a:solidFill>
              <a:schemeClr val="bg1"/>
            </a:solidFill>
          </a:endParaRPr>
        </a:p>
      </dsp:txBody>
      <dsp:txXfrm>
        <a:off x="3627999" y="192"/>
        <a:ext cx="961268" cy="337812"/>
      </dsp:txXfrm>
    </dsp:sp>
    <dsp:sp modelId="{41A78140-4119-4C43-A5DF-866A896B7ED1}">
      <dsp:nvSpPr>
        <dsp:cNvPr id="0" name=""/>
        <dsp:cNvSpPr/>
      </dsp:nvSpPr>
      <dsp:spPr>
        <a:xfrm>
          <a:off x="4645570" y="192"/>
          <a:ext cx="922583" cy="33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1">
                  <a:lumMod val="50000"/>
                </a:schemeClr>
              </a:solidFill>
            </a:rPr>
            <a:t>Results</a:t>
          </a:r>
          <a:endParaRPr lang="en-CA" sz="1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645570" y="192"/>
        <a:ext cx="922583" cy="33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044AB-5E0C-48C5-8D0C-993D9FBEFDC8}" type="datetimeFigureOut">
              <a:rPr lang="en-CA" smtClean="0"/>
              <a:t>2023-04-24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5C5B2-1151-44A4-B8EE-9793248C47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1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Graduate Student in my first year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topic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457200" lvl="1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7678D-52AB-4174-8338-A57CDB924D6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484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talk about the algorithm,</a:t>
            </a:r>
          </a:p>
          <a:p>
            <a:r>
              <a:rPr lang="en-US" dirty="0"/>
              <a:t>I am going to cover the general steps to give you guys an idea.</a:t>
            </a:r>
          </a:p>
          <a:p>
            <a:endParaRPr lang="en-US" dirty="0"/>
          </a:p>
          <a:p>
            <a:r>
              <a:rPr lang="en-US" dirty="0"/>
              <a:t>To use DMD, we need to artificially create the frames.</a:t>
            </a:r>
          </a:p>
          <a:p>
            <a:r>
              <a:rPr lang="en-US" dirty="0"/>
              <a:t>We do this by using the different color spaces.</a:t>
            </a:r>
          </a:p>
          <a:p>
            <a:endParaRPr lang="en-US" dirty="0"/>
          </a:p>
          <a:p>
            <a:r>
              <a:rPr lang="en-US" dirty="0"/>
              <a:t>Usually, images stored as RGB where these 3 values form the color.</a:t>
            </a:r>
          </a:p>
          <a:p>
            <a:endParaRPr lang="en-US" dirty="0"/>
          </a:p>
          <a:p>
            <a:r>
              <a:rPr lang="en-US" dirty="0"/>
              <a:t>But exist other spaces where color is stored differently. </a:t>
            </a:r>
          </a:p>
          <a:p>
            <a:endParaRPr lang="en-US" dirty="0"/>
          </a:p>
          <a:p>
            <a:r>
              <a:rPr lang="en-US" dirty="0"/>
              <a:t>Here we see 3 different color spaces where all the color information are stored in the last 2 letters and the first letter stores the luminosity or brightness values. (well use this a bit later)</a:t>
            </a:r>
          </a:p>
          <a:p>
            <a:endParaRPr lang="en-US" dirty="0"/>
          </a:p>
          <a:p>
            <a:r>
              <a:rPr lang="en-US" dirty="0"/>
              <a:t>It turns out that these color spaces can give different parts that are salient</a:t>
            </a:r>
          </a:p>
          <a:p>
            <a:r>
              <a:rPr lang="en-US" dirty="0"/>
              <a:t>We can use these images, repeat them, shuffle the sequences and add the values to create our data matrices. </a:t>
            </a:r>
          </a:p>
          <a:p>
            <a:r>
              <a:rPr lang="en-US" dirty="0"/>
              <a:t>Here we make two in case the other happens to collect the images that don’t have the salient regions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24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is the </a:t>
            </a:r>
            <a:r>
              <a:rPr lang="en-US" dirty="0" err="1"/>
              <a:t>dmd</a:t>
            </a:r>
            <a:r>
              <a:rPr lang="en-US" dirty="0"/>
              <a:t> process where we separate the low and sparse components. </a:t>
            </a:r>
          </a:p>
          <a:p>
            <a:endParaRPr lang="en-US" dirty="0"/>
          </a:p>
          <a:p>
            <a:r>
              <a:rPr lang="en-US" dirty="0"/>
              <a:t>Here, in this step its a little bit diff from the published paper,</a:t>
            </a:r>
          </a:p>
          <a:p>
            <a:r>
              <a:rPr lang="en-US" dirty="0"/>
              <a:t>In their paper, they note the sparse components contain the salient regions, while in my case I seem to be getting the low component as salient.</a:t>
            </a:r>
          </a:p>
          <a:p>
            <a:endParaRPr lang="en-US" dirty="0"/>
          </a:p>
          <a:p>
            <a:r>
              <a:rPr lang="en-US" dirty="0"/>
              <a:t>So I continued with this idea.</a:t>
            </a:r>
          </a:p>
          <a:p>
            <a:endParaRPr lang="en-US" dirty="0"/>
          </a:p>
          <a:p>
            <a:r>
              <a:rPr lang="en-US" dirty="0"/>
              <a:t>Here I’m just subtracting the low rank image from the grey image to obtain the sparse components.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95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sum up the low and sparse components</a:t>
            </a:r>
          </a:p>
          <a:p>
            <a:endParaRPr lang="en-US" dirty="0"/>
          </a:p>
          <a:p>
            <a:r>
              <a:rPr lang="en-US" dirty="0"/>
              <a:t>Then subtract the sparse image (the background) from the low rank image, I can obtain only the salient region</a:t>
            </a:r>
          </a:p>
          <a:p>
            <a:endParaRPr lang="en-US" dirty="0"/>
          </a:p>
          <a:p>
            <a:r>
              <a:rPr lang="en-US" dirty="0"/>
              <a:t>It looks nicer than it should because I made the bright spots brighter and the dark regions darker.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already looks pretty good, but it can be slightly better because This is only using color information but what about the brightness?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34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we haven’t used the luminosity images yet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thing we can do is to perform SVD on these images.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SVD will allow us to find the important components in an image. We can find this by looking at the singular values in this sigma matrix.</a:t>
            </a:r>
          </a:p>
          <a:p>
            <a:endParaRPr lang="en-US" dirty="0"/>
          </a:p>
          <a:p>
            <a:r>
              <a:rPr lang="en-US" dirty="0"/>
              <a:t>The first singular value represents the information that is more important. In images, this turns out to be the background information. </a:t>
            </a:r>
          </a:p>
          <a:p>
            <a:endParaRPr lang="en-US" dirty="0"/>
          </a:p>
          <a:p>
            <a:r>
              <a:rPr lang="en-US" dirty="0"/>
              <a:t>So if we only take intermediate singular values and reconstruct the images, we get what’s important to us (salient regions)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672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increasing number of intermediate singular values used during the reconstructions.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Pause</a:t>
            </a:r>
          </a:p>
          <a:p>
            <a:endParaRPr lang="en-US" dirty="0"/>
          </a:p>
          <a:p>
            <a:endParaRPr lang="en-US" dirty="0"/>
          </a:p>
          <a:p>
            <a:r>
              <a:rPr lang="en-CA" dirty="0"/>
              <a:t>Okay so let’s group these images into a single data matrix and perform DMD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61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we obtain the salient regions through the sparse components which we use for the saliency map.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take this as well as the color saliency map obtained before.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758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some post processing on them.</a:t>
            </a:r>
          </a:p>
          <a:p>
            <a:br>
              <a:rPr lang="en-US" dirty="0"/>
            </a:br>
            <a:r>
              <a:rPr lang="en-US" dirty="0"/>
              <a:t>Giving more weight to the center using gaussian distribution,</a:t>
            </a:r>
          </a:p>
          <a:p>
            <a:endParaRPr lang="en-US" dirty="0"/>
          </a:p>
          <a:p>
            <a:r>
              <a:rPr lang="en-US" dirty="0"/>
              <a:t>Doing morphological transformations with erosion and dilations basically removing noise</a:t>
            </a:r>
          </a:p>
          <a:p>
            <a:endParaRPr lang="en-US" dirty="0"/>
          </a:p>
          <a:p>
            <a:r>
              <a:rPr lang="en-US" dirty="0"/>
              <a:t>Enhancing the pixel brightness using a sigmoid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add the two images together to obtain a final saliency map.</a:t>
            </a:r>
          </a:p>
          <a:p>
            <a:endParaRPr lang="en-US" dirty="0"/>
          </a:p>
          <a:p>
            <a:r>
              <a:rPr lang="en-US" dirty="0"/>
              <a:t>Okay it looks good, its still not great. This is the true salient region called the ground truth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(pause)</a:t>
            </a:r>
          </a:p>
          <a:p>
            <a:r>
              <a:rPr lang="en-US" dirty="0"/>
              <a:t>Okay so how did I do compared to the original article?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921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pretty close. Theirs is slightly better. In some cases I have artifacts, in others I have less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327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other results that I have. </a:t>
            </a:r>
          </a:p>
          <a:p>
            <a:endParaRPr lang="en-US" dirty="0"/>
          </a:p>
          <a:p>
            <a:r>
              <a:rPr lang="en-US" dirty="0"/>
              <a:t>These are from the MSRA-B dataset, a commonly used benchmarking dataset.</a:t>
            </a:r>
          </a:p>
          <a:p>
            <a:r>
              <a:rPr lang="en-US" dirty="0"/>
              <a:t>These images are known to have obvious salient regions.</a:t>
            </a:r>
          </a:p>
          <a:p>
            <a:endParaRPr lang="en-US" dirty="0"/>
          </a:p>
          <a:p>
            <a:r>
              <a:rPr lang="en-CA" dirty="0"/>
              <a:t>On the top row we have the original images.</a:t>
            </a:r>
          </a:p>
          <a:p>
            <a:r>
              <a:rPr lang="en-CA" dirty="0"/>
              <a:t>…</a:t>
            </a:r>
          </a:p>
          <a:p>
            <a:endParaRPr lang="en-CA" dirty="0"/>
          </a:p>
          <a:p>
            <a:r>
              <a:rPr lang="en-CA" dirty="0"/>
              <a:t>Just for fun, I was able to find the code of the algorithm from Yang et al which uses something called </a:t>
            </a:r>
            <a:r>
              <a:rPr lang="en-CA" dirty="0" err="1"/>
              <a:t>superpixels</a:t>
            </a:r>
            <a:r>
              <a:rPr lang="en-CA" dirty="0"/>
              <a:t>. Theirs look really nice, but you can see that that they have also struggles with this potion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61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good to look at good results, but its also good to look at where it can fail hard.</a:t>
            </a:r>
          </a:p>
          <a:p>
            <a:endParaRPr lang="en-US" dirty="0"/>
          </a:p>
          <a:p>
            <a:r>
              <a:rPr lang="en-US" dirty="0"/>
              <a:t>It fails when there are other colors and similar colors in the background and foreground and when </a:t>
            </a:r>
            <a:r>
              <a:rPr lang="en-US" dirty="0" err="1"/>
              <a:t>theres</a:t>
            </a:r>
            <a:r>
              <a:rPr lang="en-US" dirty="0"/>
              <a:t> a lot of things going on in the background</a:t>
            </a:r>
          </a:p>
          <a:p>
            <a:endParaRPr lang="en-US" dirty="0"/>
          </a:p>
          <a:p>
            <a:r>
              <a:rPr lang="en-US" dirty="0"/>
              <a:t>And just for fun here is GMR again. They also had difficulties, much less but still.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190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the content. Will Start with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overview of the subject</a:t>
            </a:r>
          </a:p>
          <a:p>
            <a:pPr marL="171450" indent="-171450">
              <a:buFontTx/>
              <a:buChar char="-"/>
            </a:pPr>
            <a:r>
              <a:rPr lang="en-CA" dirty="0"/>
              <a:t>Purpose</a:t>
            </a:r>
          </a:p>
          <a:p>
            <a:pPr marL="171450" indent="-171450">
              <a:buFontTx/>
              <a:buChar char="-"/>
            </a:pPr>
            <a:r>
              <a:rPr lang="en-CA" dirty="0"/>
              <a:t>Review DMD together</a:t>
            </a:r>
          </a:p>
          <a:p>
            <a:pPr marL="171450" indent="-171450">
              <a:buFontTx/>
              <a:buChar char="-"/>
            </a:pPr>
            <a:r>
              <a:rPr lang="en-CA" dirty="0"/>
              <a:t>General steps of the algorithm</a:t>
            </a:r>
          </a:p>
          <a:p>
            <a:pPr marL="171450" indent="-171450">
              <a:buFontTx/>
              <a:buChar char="-"/>
            </a:pPr>
            <a:r>
              <a:rPr lang="en-CA" dirty="0"/>
              <a:t>Show some of the results obtained</a:t>
            </a:r>
          </a:p>
          <a:p>
            <a:pPr marL="171450" indent="-171450">
              <a:buFontTx/>
              <a:buChar char="-"/>
            </a:pPr>
            <a:r>
              <a:rPr lang="en-CA" dirty="0"/>
              <a:t>Well summarize and conclude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520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what exactly is saliency</a:t>
            </a:r>
          </a:p>
          <a:p>
            <a:endParaRPr lang="en-CA" dirty="0"/>
          </a:p>
          <a:p>
            <a:r>
              <a:rPr lang="en-CA" dirty="0"/>
              <a:t>Take a moment to look at each of these pictures</a:t>
            </a:r>
          </a:p>
          <a:p>
            <a:r>
              <a:rPr lang="en-CA" dirty="0"/>
              <a:t>- Take note of which areas you tend to focus on first.</a:t>
            </a:r>
          </a:p>
          <a:p>
            <a:pPr marL="171450" indent="-171450">
              <a:buFontTx/>
              <a:buChar char="-"/>
            </a:pPr>
            <a:r>
              <a:rPr lang="en-CA" dirty="0"/>
              <a:t>Obvious regions in each picture where we focus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In the first image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flag</a:t>
            </a:r>
          </a:p>
          <a:p>
            <a:pPr marL="171450" indent="-171450">
              <a:buFontTx/>
              <a:buChar char="-"/>
            </a:pPr>
            <a:r>
              <a:rPr lang="en-CA" dirty="0"/>
              <a:t>Maybe the warning sign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In the second image</a:t>
            </a:r>
          </a:p>
          <a:p>
            <a:pPr marL="171450" indent="-171450">
              <a:buFontTx/>
              <a:buChar char="-"/>
            </a:pPr>
            <a:r>
              <a:rPr lang="en-CA" dirty="0"/>
              <a:t>Person jumping catching attention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In the third image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flower petals.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These regions that catches our attention: salient regions.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In computer vision, it might be important to locate these regions. Since we may want to keep things that matter the most.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57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are some applications </a:t>
            </a:r>
          </a:p>
          <a:p>
            <a:r>
              <a:rPr lang="en-CA" dirty="0"/>
              <a:t>Showing 2 out of the many others.</a:t>
            </a:r>
          </a:p>
          <a:p>
            <a:endParaRPr lang="en-CA" dirty="0"/>
          </a:p>
          <a:p>
            <a:r>
              <a:rPr lang="en-CA" dirty="0"/>
              <a:t>The first is image retargeting.</a:t>
            </a:r>
          </a:p>
          <a:p>
            <a:pPr marL="171450" indent="-171450">
              <a:buFontTx/>
              <a:buChar char="-"/>
            </a:pPr>
            <a:r>
              <a:rPr lang="en-CA" dirty="0"/>
              <a:t>If we can identify the important regions, then cut out the non important regions and scale. Retargeting does it in a way that makes it look natural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Another application is in image compression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We can keep details important regions while reducing details in other non important regions.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2 images have roughly the same file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62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are many algorithms that already exist trying to detect salient regions.</a:t>
            </a:r>
          </a:p>
          <a:p>
            <a:pPr marL="171450" indent="-171450">
              <a:buFontTx/>
              <a:buChar char="-"/>
            </a:pPr>
            <a:r>
              <a:rPr lang="en-CA" dirty="0"/>
              <a:t>HC (Histogram based contrast method) which uses contrast to detect regions of interest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Another one here </a:t>
            </a:r>
            <a:r>
              <a:rPr lang="en-CA" dirty="0" err="1"/>
              <a:t>SuperCNN</a:t>
            </a:r>
            <a:r>
              <a:rPr lang="en-CA" dirty="0"/>
              <a:t> uses convolutional neural networks to identify the regions using pre-labeled images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There are many other algorithms out there and we are mainly concerned about the precision and computation time.</a:t>
            </a:r>
          </a:p>
          <a:p>
            <a:pPr marL="0" indent="0">
              <a:buFontTx/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We can usually classify these algorithms in two categories: Bottom-up and Top-down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- </a:t>
            </a:r>
            <a:r>
              <a:rPr lang="en-US" sz="1200" b="1" dirty="0"/>
              <a:t>IT</a:t>
            </a:r>
            <a:r>
              <a:rPr lang="en-US" sz="1200" dirty="0"/>
              <a:t> by </a:t>
            </a:r>
            <a:r>
              <a:rPr lang="en-US" sz="1200" dirty="0" err="1"/>
              <a:t>Itti</a:t>
            </a:r>
            <a:r>
              <a:rPr lang="en-US" sz="1200" dirty="0"/>
              <a:t> et al in 1998: Used color and luminance with neural network to determine different regions of saliency</a:t>
            </a:r>
          </a:p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396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exactly is the purpose of my project</a:t>
            </a:r>
          </a:p>
          <a:p>
            <a:endParaRPr lang="en-CA" dirty="0"/>
          </a:p>
          <a:p>
            <a:r>
              <a:rPr lang="en-CA" dirty="0"/>
              <a:t>It turns out dynamic mode decomposition can help separate the salient regions from an image.</a:t>
            </a:r>
          </a:p>
          <a:p>
            <a:r>
              <a:rPr lang="en-CA" dirty="0"/>
              <a:t>So my project explores this idea and if it works out, we have a computationally inexpensive way of producing salient images</a:t>
            </a:r>
          </a:p>
          <a:p>
            <a:endParaRPr lang="en-CA" dirty="0"/>
          </a:p>
          <a:p>
            <a:r>
              <a:rPr lang="en-CA" dirty="0"/>
              <a:t>This is based on a published article by </a:t>
            </a:r>
            <a:r>
              <a:rPr lang="en-CA" dirty="0" err="1"/>
              <a:t>Sikha</a:t>
            </a:r>
            <a:r>
              <a:rPr lang="en-CA" dirty="0"/>
              <a:t> and her colleagues which uses DMD identify salient regions.</a:t>
            </a:r>
          </a:p>
          <a:p>
            <a:endParaRPr lang="en-CA" dirty="0"/>
          </a:p>
          <a:p>
            <a:r>
              <a:rPr lang="en-CA" dirty="0"/>
              <a:t>I wanted to try to replicate their results. Well see if I have done well or not.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95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now let’s revisit DMD method briefly</a:t>
            </a:r>
          </a:p>
          <a:p>
            <a:r>
              <a:rPr lang="en-US" dirty="0"/>
              <a:t>As a reminder, DMD was used primarily to forecast data.</a:t>
            </a:r>
          </a:p>
          <a:p>
            <a:endParaRPr lang="en-US" dirty="0"/>
          </a:p>
          <a:p>
            <a:r>
              <a:rPr lang="en-US" dirty="0"/>
              <a:t>Let’s say we have a matrix of data where in each column we have some spatial information, and as we go from 1 column to the other, we are jumping from 1 time to the next.</a:t>
            </a:r>
          </a:p>
          <a:p>
            <a:r>
              <a:rPr lang="en-US" dirty="0"/>
              <a:t>Now were going to separate this matrix into 2 such that we can map 1 column to the next. </a:t>
            </a:r>
          </a:p>
          <a:p>
            <a:r>
              <a:rPr lang="en-US" dirty="0"/>
              <a:t>These matrices are just formed like this…</a:t>
            </a:r>
          </a:p>
          <a:p>
            <a:endParaRPr lang="en-US" dirty="0"/>
          </a:p>
          <a:p>
            <a:r>
              <a:rPr lang="en-US" dirty="0"/>
              <a:t>DMD tells me that I can approximately map 1 datapoint to the next with a matrix.</a:t>
            </a:r>
          </a:p>
          <a:p>
            <a:endParaRPr lang="en-US" dirty="0"/>
          </a:p>
          <a:p>
            <a:r>
              <a:rPr lang="en-US" dirty="0"/>
              <a:t>In general, I can multiply X with a matrix A such that it will bring me forward in time.</a:t>
            </a:r>
          </a:p>
          <a:p>
            <a:endParaRPr lang="en-US" dirty="0"/>
          </a:p>
          <a:p>
            <a:r>
              <a:rPr lang="en-US" dirty="0"/>
              <a:t>So how do we find A?</a:t>
            </a:r>
          </a:p>
          <a:p>
            <a:r>
              <a:rPr lang="en-US" dirty="0"/>
              <a:t>We can use the pseudoinverse of X which is taking SVD and applying the inverse. </a:t>
            </a:r>
          </a:p>
          <a:p>
            <a:r>
              <a:rPr lang="en-US" dirty="0"/>
              <a:t>Ill elaborate on SVD in a later slide.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668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called DMD matrix</a:t>
            </a:r>
          </a:p>
          <a:p>
            <a:r>
              <a:rPr lang="en-US" dirty="0"/>
              <a:t>It contains the underlying dynamics of the data points.</a:t>
            </a:r>
          </a:p>
          <a:p>
            <a:endParaRPr lang="en-US" dirty="0"/>
          </a:p>
          <a:p>
            <a:r>
              <a:rPr lang="en-US" dirty="0"/>
              <a:t>We can find the eigenvectors and the corresponding eigenvalues.</a:t>
            </a:r>
          </a:p>
          <a:p>
            <a:endParaRPr lang="en-US" dirty="0"/>
          </a:p>
          <a:p>
            <a:r>
              <a:rPr lang="en-US" dirty="0"/>
              <a:t>We can then use these to reconstruct the data matrix using the </a:t>
            </a:r>
            <a:r>
              <a:rPr lang="en-US" dirty="0" err="1"/>
              <a:t>eigenbasis</a:t>
            </a:r>
            <a:r>
              <a:rPr lang="en-US" dirty="0"/>
              <a:t> expansion.</a:t>
            </a:r>
          </a:p>
          <a:p>
            <a:endParaRPr lang="en-US" dirty="0"/>
          </a:p>
          <a:p>
            <a:r>
              <a:rPr lang="en-US" dirty="0"/>
              <a:t>Cm are constants obtained from initial conditions.</a:t>
            </a:r>
          </a:p>
          <a:p>
            <a:endParaRPr lang="en-US" dirty="0"/>
          </a:p>
          <a:p>
            <a:r>
              <a:rPr lang="en-US" dirty="0"/>
              <a:t>Omega are the frequencies converted form the eigenvalues</a:t>
            </a:r>
          </a:p>
          <a:p>
            <a:endParaRPr lang="en-US" dirty="0"/>
          </a:p>
          <a:p>
            <a:r>
              <a:rPr lang="en-US" dirty="0"/>
              <a:t>t is a vector of time units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86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omega allows us to reconstruct the slow or fast moving data values</a:t>
            </a:r>
          </a:p>
          <a:p>
            <a:endParaRPr lang="en-US" dirty="0"/>
          </a:p>
          <a:p>
            <a:r>
              <a:rPr lang="en-US" dirty="0"/>
              <a:t>So If omega is found near zero, so we have small frequencies and thus we are reconstructing values that are slowly drifting</a:t>
            </a:r>
          </a:p>
          <a:p>
            <a:r>
              <a:rPr lang="en-US" dirty="0"/>
              <a:t>In terms of pixels, it might look like this</a:t>
            </a:r>
          </a:p>
          <a:p>
            <a:endParaRPr lang="en-US" dirty="0"/>
          </a:p>
          <a:p>
            <a:r>
              <a:rPr lang="en-US" dirty="0"/>
              <a:t>If we take all the other frequencies, then we are finding the data that changes a lot</a:t>
            </a:r>
          </a:p>
          <a:p>
            <a:r>
              <a:rPr lang="en-US" dirty="0"/>
              <a:t>So the pixels might look like this passing through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CA" dirty="0"/>
              <a:t>But in my case, </a:t>
            </a:r>
            <a:r>
              <a:rPr lang="en-CA" dirty="0" err="1"/>
              <a:t>Im</a:t>
            </a:r>
            <a:r>
              <a:rPr lang="en-CA" dirty="0"/>
              <a:t> dealing with static images, so how does DMD help when there is no time component?</a:t>
            </a:r>
          </a:p>
          <a:p>
            <a:endParaRPr lang="en-CA" dirty="0"/>
          </a:p>
          <a:p>
            <a:r>
              <a:rPr lang="en-CA" dirty="0"/>
              <a:t>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5C5B2-1151-44A4-B8EE-9793248C47D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13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CD123-CFB0-47E1-BF82-0C12801F8C28}" type="datetime1">
              <a:rPr lang="en-CA" smtClean="0"/>
              <a:t>2023-04-24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F28D-FB19-43EB-97A0-F7787E902272}" type="datetime1">
              <a:rPr lang="en-CA" smtClean="0"/>
              <a:t>2023-04-24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09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D35F-AA66-4344-9D3D-3DD1B267C492}" type="datetime1">
              <a:rPr lang="en-CA" smtClean="0"/>
              <a:t>2023-04-24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71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9928E-CFE4-441D-A1A4-FA3F30A05DDB}" type="datetime1">
              <a:rPr lang="en-CA" smtClean="0"/>
              <a:t>2023-04-24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91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6282-F558-419B-9016-F8AD393AAAAB}" type="datetime1">
              <a:rPr lang="en-CA" smtClean="0"/>
              <a:t>2023-04-24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79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2D98-1A4D-4726-AFA4-630A9EBD9A48}" type="datetime1">
              <a:rPr lang="en-CA" smtClean="0"/>
              <a:t>2023-04-24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49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69E0-E374-41A2-8B12-63BCBC23C224}" type="datetime1">
              <a:rPr lang="en-CA" smtClean="0"/>
              <a:t>2023-04-24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634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D642-6C65-4509-834A-2D106E86A5BF}" type="datetime1">
              <a:rPr lang="en-CA" smtClean="0"/>
              <a:t>2023-04-24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014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3FD3-FAD6-4099-8338-22D07419163F}" type="datetime1">
              <a:rPr lang="en-CA" smtClean="0"/>
              <a:t>2023-04-24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69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B12870-D655-4CAC-99AB-8A5B7D225C97}" type="datetime1">
              <a:rPr lang="en-CA" smtClean="0"/>
              <a:t>2023-04-24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28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F05D-D7EC-4C1B-BF78-76616E0AFDC8}" type="datetime1">
              <a:rPr lang="en-CA" smtClean="0"/>
              <a:t>2023-04-24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24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BD9CBB-9F32-426D-B321-1D38AD59D6A2}" type="datetime1">
              <a:rPr lang="en-CA" smtClean="0"/>
              <a:t>2023-04-24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49CEF1-A1EA-4B98-A198-1900ADF4DB10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04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CBBFA6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diagramLayout" Target="../diagrams/layout9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diagramData" Target="../diagrams/data9.xml"/><Relationship Id="rId2" Type="http://schemas.openxmlformats.org/officeDocument/2006/relationships/notesSlide" Target="../notesSlides/notesSlide10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0.png"/><Relationship Id="rId5" Type="http://schemas.openxmlformats.org/officeDocument/2006/relationships/image" Target="../media/image43.png"/><Relationship Id="rId15" Type="http://schemas.openxmlformats.org/officeDocument/2006/relationships/diagramColors" Target="../diagrams/colors9.xml"/><Relationship Id="rId10" Type="http://schemas.openxmlformats.org/officeDocument/2006/relationships/image" Target="../media/image460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48.pn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diagramDrawing" Target="../diagrams/drawing10.xml"/><Relationship Id="rId5" Type="http://schemas.openxmlformats.org/officeDocument/2006/relationships/image" Target="../media/image50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49.png"/><Relationship Id="rId9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52.png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5" Type="http://schemas.openxmlformats.org/officeDocument/2006/relationships/image" Target="../media/image54.png"/><Relationship Id="rId10" Type="http://schemas.microsoft.com/office/2007/relationships/diagramDrawing" Target="../diagrams/drawing11.xml"/><Relationship Id="rId4" Type="http://schemas.openxmlformats.org/officeDocument/2006/relationships/image" Target="../media/image53.png"/><Relationship Id="rId9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550.png"/><Relationship Id="rId7" Type="http://schemas.openxmlformats.org/officeDocument/2006/relationships/diagramLayout" Target="../diagrams/layou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openxmlformats.org/officeDocument/2006/relationships/image" Target="../media/image570.png"/><Relationship Id="rId10" Type="http://schemas.microsoft.com/office/2007/relationships/diagramDrawing" Target="../diagrams/drawing12.xml"/><Relationship Id="rId4" Type="http://schemas.openxmlformats.org/officeDocument/2006/relationships/image" Target="../media/image55.png"/><Relationship Id="rId9" Type="http://schemas.openxmlformats.org/officeDocument/2006/relationships/diagramColors" Target="../diagrams/colors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diagramQuickStyle" Target="../diagrams/quickStyle13.xml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diagramLayout" Target="../diagrams/layout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diagramData" Target="../diagrams/data13.xml"/><Relationship Id="rId5" Type="http://schemas.openxmlformats.org/officeDocument/2006/relationships/image" Target="../media/image55.png"/><Relationship Id="rId15" Type="http://schemas.microsoft.com/office/2007/relationships/diagramDrawing" Target="../diagrams/drawing13.xml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14" Type="http://schemas.openxmlformats.org/officeDocument/2006/relationships/diagramColors" Target="../diagrams/colors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60.png"/><Relationship Id="rId9" Type="http://schemas.microsoft.com/office/2007/relationships/diagramDrawing" Target="../diagrams/drawin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65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54.png"/><Relationship Id="rId9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image" Target="../media/image69.png"/><Relationship Id="rId7" Type="http://schemas.openxmlformats.org/officeDocument/2006/relationships/diagramData" Target="../diagrams/data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microsoft.com/office/2007/relationships/diagramDrawing" Target="../diagrams/drawing16.xml"/><Relationship Id="rId5" Type="http://schemas.openxmlformats.org/officeDocument/2006/relationships/image" Target="../media/image25.png"/><Relationship Id="rId10" Type="http://schemas.openxmlformats.org/officeDocument/2006/relationships/diagramColors" Target="../diagrams/colors16.xml"/><Relationship Id="rId4" Type="http://schemas.openxmlformats.org/officeDocument/2006/relationships/image" Target="../media/image70.png"/><Relationship Id="rId9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21" Type="http://schemas.openxmlformats.org/officeDocument/2006/relationships/diagramQuickStyle" Target="../diagrams/quickStyle17.xml"/><Relationship Id="rId7" Type="http://schemas.openxmlformats.org/officeDocument/2006/relationships/image" Target="../media/image76.png"/><Relationship Id="rId12" Type="http://schemas.openxmlformats.org/officeDocument/2006/relationships/image" Target="../media/image81.jp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5.png"/><Relationship Id="rId20" Type="http://schemas.openxmlformats.org/officeDocument/2006/relationships/diagramLayout" Target="../diagrams/layou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microsoft.com/office/2007/relationships/diagramDrawing" Target="../diagrams/drawing17.xml"/><Relationship Id="rId10" Type="http://schemas.openxmlformats.org/officeDocument/2006/relationships/image" Target="../media/image79.png"/><Relationship Id="rId19" Type="http://schemas.openxmlformats.org/officeDocument/2006/relationships/diagramData" Target="../diagrams/data17.xml"/><Relationship Id="rId4" Type="http://schemas.openxmlformats.org/officeDocument/2006/relationships/image" Target="../media/image73.png"/><Relationship Id="rId9" Type="http://schemas.openxmlformats.org/officeDocument/2006/relationships/image" Target="../media/image78.jpg"/><Relationship Id="rId14" Type="http://schemas.openxmlformats.org/officeDocument/2006/relationships/image" Target="../media/image83.png"/><Relationship Id="rId22" Type="http://schemas.openxmlformats.org/officeDocument/2006/relationships/diagramColors" Target="../diagrams/colors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diagramQuickStyle" Target="../diagrams/quickStyle18.xm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diagramLayout" Target="../diagrams/layout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diagramData" Target="../diagrams/data18.xml"/><Relationship Id="rId5" Type="http://schemas.openxmlformats.org/officeDocument/2006/relationships/image" Target="../media/image90.jpg"/><Relationship Id="rId15" Type="http://schemas.microsoft.com/office/2007/relationships/diagramDrawing" Target="../diagrams/drawing18.xml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diagramColors" Target="../diagrams/colors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5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7.jpg"/><Relationship Id="rId10" Type="http://schemas.microsoft.com/office/2007/relationships/diagramDrawing" Target="../diagrams/drawing2.xml"/><Relationship Id="rId4" Type="http://schemas.openxmlformats.org/officeDocument/2006/relationships/image" Target="../media/image16.jp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22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21.png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diagramData" Target="../diagrams/data6.xml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230.png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6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0.png"/><Relationship Id="rId5" Type="http://schemas.openxmlformats.org/officeDocument/2006/relationships/image" Target="../media/image26.png"/><Relationship Id="rId15" Type="http://schemas.openxmlformats.org/officeDocument/2006/relationships/diagramQuickStyle" Target="../diagrams/quickStyle6.xml"/><Relationship Id="rId10" Type="http://schemas.openxmlformats.org/officeDocument/2006/relationships/image" Target="../media/image280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71.png"/><Relationship Id="rId1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240.png"/><Relationship Id="rId7" Type="http://schemas.openxmlformats.org/officeDocument/2006/relationships/image" Target="../media/image33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diagramData" Target="../diagrams/data7.xml"/><Relationship Id="rId5" Type="http://schemas.openxmlformats.org/officeDocument/2006/relationships/image" Target="../media/image260.png"/><Relationship Id="rId15" Type="http://schemas.microsoft.com/office/2007/relationships/diagramDrawing" Target="../diagrams/drawing7.xml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diagramColors" Target="../diagrams/colors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diagramLayout" Target="../diagrams/layout8.xml"/><Relationship Id="rId3" Type="http://schemas.openxmlformats.org/officeDocument/2006/relationships/image" Target="../media/image38.png"/><Relationship Id="rId7" Type="http://schemas.openxmlformats.org/officeDocument/2006/relationships/image" Target="../media/image360.png"/><Relationship Id="rId12" Type="http://schemas.openxmlformats.org/officeDocument/2006/relationships/diagramData" Target="../diagrams/data8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7.gif"/><Relationship Id="rId5" Type="http://schemas.openxmlformats.org/officeDocument/2006/relationships/image" Target="../media/image40.png"/><Relationship Id="rId15" Type="http://schemas.openxmlformats.org/officeDocument/2006/relationships/diagramColors" Target="../diagrams/colors8.xml"/><Relationship Id="rId10" Type="http://schemas.openxmlformats.org/officeDocument/2006/relationships/image" Target="../media/image36.gif"/><Relationship Id="rId4" Type="http://schemas.openxmlformats.org/officeDocument/2006/relationships/image" Target="../media/image39.png"/><Relationship Id="rId9" Type="http://schemas.openxmlformats.org/officeDocument/2006/relationships/image" Target="../media/image380.png"/><Relationship Id="rId1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6A5D-8553-0CB8-E2D1-6E473C263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184400"/>
            <a:ext cx="10058400" cy="2140712"/>
          </a:xfrm>
        </p:spPr>
        <p:txBody>
          <a:bodyPr>
            <a:noAutofit/>
          </a:bodyPr>
          <a:lstStyle/>
          <a:p>
            <a:r>
              <a:rPr lang="en-US" sz="4800" dirty="0"/>
              <a:t>Dynamic Mode Decomposition (DMD) in Salient Region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33E3D-9B90-E922-2183-1308D9AEE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57830"/>
          </a:xfrm>
        </p:spPr>
        <p:txBody>
          <a:bodyPr>
            <a:normAutofit/>
          </a:bodyPr>
          <a:lstStyle/>
          <a:p>
            <a:r>
              <a:rPr lang="en-US" dirty="0"/>
              <a:t>A mast 680 project By: Will Sze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B6AE-03CF-AD84-C015-50D64A74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8724-BCF6-4201-9392-EF4481CFB2E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Concordia University | I choose Montréal">
            <a:extLst>
              <a:ext uri="{FF2B5EF4-FFF2-40B4-BE49-F238E27FC236}">
                <a16:creationId xmlns:a16="http://schemas.microsoft.com/office/drawing/2014/main" id="{E008D884-19F2-2040-2DA2-52FB9505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6350" cy="127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3347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C24DE-753F-3638-982D-B77D143A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134355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Algorithm and Implementation</a:t>
            </a:r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black and white photo of a car with its front facing the camera&#10;&#10;Description automatically generated with medium confidence">
            <a:extLst>
              <a:ext uri="{FF2B5EF4-FFF2-40B4-BE49-F238E27FC236}">
                <a16:creationId xmlns:a16="http://schemas.microsoft.com/office/drawing/2014/main" id="{9313FA3E-033B-BD5F-398E-6421904F2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84" y="195652"/>
            <a:ext cx="2500870" cy="1867490"/>
          </a:xfrm>
          <a:prstGeom prst="rect">
            <a:avLst/>
          </a:prstGeom>
        </p:spPr>
      </p:pic>
      <p:pic>
        <p:nvPicPr>
          <p:cNvPr id="5" name="Picture 4" descr="A black and white photo of a car with its front facing the camera&#10;&#10;Description automatically generated with medium confidence">
            <a:extLst>
              <a:ext uri="{FF2B5EF4-FFF2-40B4-BE49-F238E27FC236}">
                <a16:creationId xmlns:a16="http://schemas.microsoft.com/office/drawing/2014/main" id="{B13BDE8F-41C6-6EA7-E90F-148BD35E9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0"/>
          <a:stretch/>
        </p:blipFill>
        <p:spPr>
          <a:xfrm>
            <a:off x="6408784" y="1836332"/>
            <a:ext cx="2500870" cy="1666734"/>
          </a:xfrm>
          <a:prstGeom prst="rect">
            <a:avLst/>
          </a:prstGeom>
        </p:spPr>
      </p:pic>
      <p:pic>
        <p:nvPicPr>
          <p:cNvPr id="6" name="Picture 5" descr="A car with its front facing the camera&#10;&#10;Description automatically generated with low confidence">
            <a:extLst>
              <a:ext uri="{FF2B5EF4-FFF2-40B4-BE49-F238E27FC236}">
                <a16:creationId xmlns:a16="http://schemas.microsoft.com/office/drawing/2014/main" id="{8500669D-AD4E-C7BA-78B8-A7146CBE5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10750"/>
          <a:stretch/>
        </p:blipFill>
        <p:spPr>
          <a:xfrm>
            <a:off x="8720538" y="195652"/>
            <a:ext cx="2258976" cy="166673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7E1E471-B410-0030-4BB2-55F0A7EC0F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b="10750"/>
          <a:stretch/>
        </p:blipFill>
        <p:spPr>
          <a:xfrm>
            <a:off x="8720538" y="1836332"/>
            <a:ext cx="2258976" cy="1666734"/>
          </a:xfrm>
          <a:prstGeom prst="rect">
            <a:avLst/>
          </a:prstGeom>
        </p:spPr>
      </p:pic>
      <p:pic>
        <p:nvPicPr>
          <p:cNvPr id="9" name="Picture 8" descr="A black and white photo of a tank&#10;&#10;Description automatically generated with low confidence">
            <a:extLst>
              <a:ext uri="{FF2B5EF4-FFF2-40B4-BE49-F238E27FC236}">
                <a16:creationId xmlns:a16="http://schemas.microsoft.com/office/drawing/2014/main" id="{65308B9D-3C5D-6F63-EA92-DD967F4E2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84" y="3507180"/>
            <a:ext cx="2500870" cy="186749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FE3F870-9E26-A2E0-4686-21B4B07E72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/>
          <a:stretch/>
        </p:blipFill>
        <p:spPr>
          <a:xfrm>
            <a:off x="8720538" y="3503066"/>
            <a:ext cx="2258976" cy="1871604"/>
          </a:xfrm>
          <a:prstGeom prst="rect">
            <a:avLst/>
          </a:prstGeom>
        </p:spPr>
      </p:pic>
      <p:pic>
        <p:nvPicPr>
          <p:cNvPr id="13" name="Picture 12" descr="A picture containing outdoor, blue, car&#10;&#10;Description automatically generated">
            <a:extLst>
              <a:ext uri="{FF2B5EF4-FFF2-40B4-BE49-F238E27FC236}">
                <a16:creationId xmlns:a16="http://schemas.microsoft.com/office/drawing/2014/main" id="{6FE98FA1-5D91-DCB4-4100-B3D3F3A877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9" y="4279476"/>
            <a:ext cx="2630170" cy="19726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E52213-4ED1-534C-834B-8D661337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77" y="2112045"/>
            <a:ext cx="2888783" cy="73279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1.0 Color Spaces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F16A4A-5762-B866-2FE6-F79E62069770}"/>
              </a:ext>
            </a:extLst>
          </p:cNvPr>
          <p:cNvSpPr txBox="1">
            <a:spLocks/>
          </p:cNvSpPr>
          <p:nvPr/>
        </p:nvSpPr>
        <p:spPr>
          <a:xfrm>
            <a:off x="5005724" y="2497010"/>
            <a:ext cx="941441" cy="697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b="1" dirty="0">
                <a:solidFill>
                  <a:schemeClr val="accent1"/>
                </a:solidFill>
              </a:rPr>
              <a:t>Y</a:t>
            </a:r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UV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39F768-18CF-60D7-91B9-8E3340F3294D}"/>
              </a:ext>
            </a:extLst>
          </p:cNvPr>
          <p:cNvSpPr txBox="1">
            <a:spLocks/>
          </p:cNvSpPr>
          <p:nvPr/>
        </p:nvSpPr>
        <p:spPr>
          <a:xfrm>
            <a:off x="5067660" y="812855"/>
            <a:ext cx="879505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1"/>
                </a:solidFill>
              </a:rPr>
              <a:t>L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ab</a:t>
            </a:r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DB0681-6D2E-23AD-3287-4C838AFC2404}"/>
              </a:ext>
            </a:extLst>
          </p:cNvPr>
          <p:cNvSpPr txBox="1">
            <a:spLocks/>
          </p:cNvSpPr>
          <p:nvPr/>
        </p:nvSpPr>
        <p:spPr>
          <a:xfrm>
            <a:off x="4843158" y="4107898"/>
            <a:ext cx="1266576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accent1"/>
                </a:solidFill>
              </a:rPr>
              <a:t>Y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CbCr</a:t>
            </a:r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2132CB-8FB1-CB63-9059-792CB2560B13}"/>
              </a:ext>
            </a:extLst>
          </p:cNvPr>
          <p:cNvSpPr txBox="1">
            <a:spLocks/>
          </p:cNvSpPr>
          <p:nvPr/>
        </p:nvSpPr>
        <p:spPr>
          <a:xfrm>
            <a:off x="1595743" y="3737142"/>
            <a:ext cx="1033157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RGB</a:t>
            </a:r>
            <a:endParaRPr lang="en-CA" sz="3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9E81E-8056-B62B-EBD6-B17832E8331C}"/>
                  </a:ext>
                </a:extLst>
              </p:cNvPr>
              <p:cNvSpPr txBox="1"/>
              <p:nvPr/>
            </p:nvSpPr>
            <p:spPr>
              <a:xfrm>
                <a:off x="5320571" y="5458806"/>
                <a:ext cx="2993829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𝐶𝑏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9E81E-8056-B62B-EBD6-B17832E8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71" y="5458806"/>
                <a:ext cx="2993829" cy="972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BFDF9F-DB41-7515-21EF-BC5B1C6CC64A}"/>
                  </a:ext>
                </a:extLst>
              </p:cNvPr>
              <p:cNvSpPr txBox="1"/>
              <p:nvPr/>
            </p:nvSpPr>
            <p:spPr>
              <a:xfrm>
                <a:off x="8753443" y="5458806"/>
                <a:ext cx="2993829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𝐶𝑟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BFDF9F-DB41-7515-21EF-BC5B1C6CC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443" y="5458806"/>
                <a:ext cx="2993829" cy="972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AA87F7C-DCEB-76DF-2356-E6410B9E832F}"/>
              </a:ext>
            </a:extLst>
          </p:cNvPr>
          <p:cNvSpPr/>
          <p:nvPr/>
        </p:nvSpPr>
        <p:spPr>
          <a:xfrm>
            <a:off x="6708009" y="204244"/>
            <a:ext cx="1998931" cy="5036748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EB9ABE-EBA6-B116-1535-F666671EEE4C}"/>
              </a:ext>
            </a:extLst>
          </p:cNvPr>
          <p:cNvSpPr/>
          <p:nvPr/>
        </p:nvSpPr>
        <p:spPr>
          <a:xfrm>
            <a:off x="8777870" y="195652"/>
            <a:ext cx="1985380" cy="503674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80204-2C57-57FD-4714-4F186513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10</a:t>
            </a:fld>
            <a:endParaRPr lang="en-CA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EDA20197-B151-D71D-2A8A-F4BE97C5B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343022"/>
              </p:ext>
            </p:extLst>
          </p:nvPr>
        </p:nvGraphicFramePr>
        <p:xfrm>
          <a:off x="4969386" y="6519803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85829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098E7-4523-4BA7-4206-27B99D34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Algorithm and Implementation</a:t>
            </a:r>
            <a:endParaRPr lang="en-CA" sz="36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07C610D4-E1D6-A81E-E420-07E8D2B7C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10" y="450066"/>
            <a:ext cx="3866267" cy="288708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black and white photo of a car with its front facing the camera&#10;&#10;Description automatically generated with medium confidence">
            <a:extLst>
              <a:ext uri="{FF2B5EF4-FFF2-40B4-BE49-F238E27FC236}">
                <a16:creationId xmlns:a16="http://schemas.microsoft.com/office/drawing/2014/main" id="{0FADE7E5-CA78-93B8-98A8-D6CCB50DC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35" y="450067"/>
            <a:ext cx="3866265" cy="289003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B7A05BF-D3D4-99C8-EF6E-143E09019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34" y="3429000"/>
            <a:ext cx="3866265" cy="288708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AB30D71-3D55-8887-EC23-E9D7F55BA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10" y="3426047"/>
            <a:ext cx="3866265" cy="2887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29450-FFE0-9D81-61AF-4579602C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108" y="6464990"/>
            <a:ext cx="1312025" cy="365125"/>
          </a:xfrm>
        </p:spPr>
        <p:txBody>
          <a:bodyPr/>
          <a:lstStyle/>
          <a:p>
            <a:pPr algn="l"/>
            <a:fld id="{E349CEF1-A1EA-4B98-A198-1900ADF4DB10}" type="slidenum">
              <a:rPr lang="en-CA" smtClean="0"/>
              <a:pPr algn="l"/>
              <a:t>11</a:t>
            </a:fld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A6F274-EAEA-309A-16DD-655E3BE9D92D}"/>
              </a:ext>
            </a:extLst>
          </p:cNvPr>
          <p:cNvSpPr txBox="1">
            <a:spLocks/>
          </p:cNvSpPr>
          <p:nvPr/>
        </p:nvSpPr>
        <p:spPr>
          <a:xfrm>
            <a:off x="919859" y="3059652"/>
            <a:ext cx="2888783" cy="7327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1.1 D</a:t>
            </a:r>
            <a:r>
              <a:rPr lang="en-CA" dirty="0">
                <a:solidFill>
                  <a:schemeClr val="bg1"/>
                </a:solidFill>
              </a:rPr>
              <a:t>MD Application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5D30CA-80C2-CF3F-5D26-C831C64389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973475"/>
              </p:ext>
            </p:extLst>
          </p:nvPr>
        </p:nvGraphicFramePr>
        <p:xfrm>
          <a:off x="4969386" y="6519803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3333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F70D-81FC-FDF3-3AC4-1144564F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Algorithm and Implementation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black and white photo of a car with its front facing the camera&#10;&#10;Description automatically generated with medium confidence">
            <a:extLst>
              <a:ext uri="{FF2B5EF4-FFF2-40B4-BE49-F238E27FC236}">
                <a16:creationId xmlns:a16="http://schemas.microsoft.com/office/drawing/2014/main" id="{746490CA-EFCA-7869-7AA4-E9262B609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1" y="2894995"/>
            <a:ext cx="3556659" cy="265588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5602732-F664-09B3-53EC-5F5FB809E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63" y="2894996"/>
            <a:ext cx="3556659" cy="2655886"/>
          </a:xfrm>
          <a:prstGeom prst="rect">
            <a:avLst/>
          </a:prstGeom>
        </p:spPr>
      </p:pic>
      <p:pic>
        <p:nvPicPr>
          <p:cNvPr id="9" name="Picture 8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BE96B701-BAED-C1BD-9183-C2A339D11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622" y="2357213"/>
            <a:ext cx="4717712" cy="3522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117B8-7168-6386-2C41-080B3C80CAEB}"/>
              </a:ext>
            </a:extLst>
          </p:cNvPr>
          <p:cNvSpPr txBox="1"/>
          <p:nvPr/>
        </p:nvSpPr>
        <p:spPr>
          <a:xfrm>
            <a:off x="3527963" y="3899772"/>
            <a:ext cx="50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</a:t>
            </a:r>
            <a:endParaRPr lang="en-CA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55E01D-7FC0-7D9D-AC70-234B0E159E48}"/>
              </a:ext>
            </a:extLst>
          </p:cNvPr>
          <p:cNvSpPr txBox="1"/>
          <p:nvPr/>
        </p:nvSpPr>
        <p:spPr>
          <a:xfrm>
            <a:off x="7046389" y="3899771"/>
            <a:ext cx="50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  <a:endParaRPr lang="en-C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5FB64-09F3-906D-4734-56634F0E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12</a:t>
            </a:fld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F55E69-2CF8-09D0-554B-BA71445A1AA6}"/>
              </a:ext>
            </a:extLst>
          </p:cNvPr>
          <p:cNvSpPr txBox="1">
            <a:spLocks/>
          </p:cNvSpPr>
          <p:nvPr/>
        </p:nvSpPr>
        <p:spPr>
          <a:xfrm>
            <a:off x="1430399" y="1929785"/>
            <a:ext cx="2448181" cy="4628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1.2 Color Saliency Map 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7EAA854-C4FC-4480-DC56-AF3F40977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788137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848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456CBC3-6C59-50EA-5B14-30E61092C2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69615" y="4251526"/>
                <a:ext cx="483648" cy="43778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endParaRPr lang="en-CA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456CBC3-6C59-50EA-5B14-30E61092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15" y="4251526"/>
                <a:ext cx="483648" cy="437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7B126FB-BB8B-E576-3712-686BD16E9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r="8140" b="6812"/>
          <a:stretch/>
        </p:blipFill>
        <p:spPr>
          <a:xfrm>
            <a:off x="2186385" y="2586573"/>
            <a:ext cx="4107735" cy="35584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4EE847-9B93-84C8-D1C8-ED14A2D78414}"/>
              </a:ext>
            </a:extLst>
          </p:cNvPr>
          <p:cNvSpPr txBox="1">
            <a:spLocks/>
          </p:cNvSpPr>
          <p:nvPr/>
        </p:nvSpPr>
        <p:spPr>
          <a:xfrm>
            <a:off x="206654" y="2884287"/>
            <a:ext cx="879505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1"/>
                </a:solidFill>
              </a:rPr>
              <a:t>L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ab</a:t>
            </a:r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EB7AA7AE-C65F-4187-20D5-EE30F383A0FA}"/>
              </a:ext>
            </a:extLst>
          </p:cNvPr>
          <p:cNvSpPr/>
          <p:nvPr/>
        </p:nvSpPr>
        <p:spPr>
          <a:xfrm>
            <a:off x="2110741" y="2805463"/>
            <a:ext cx="279400" cy="3228307"/>
          </a:xfrm>
          <a:prstGeom prst="leftBracket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E835BD5-A8BF-5ABD-E68D-FF4366BEE141}"/>
              </a:ext>
            </a:extLst>
          </p:cNvPr>
          <p:cNvSpPr/>
          <p:nvPr/>
        </p:nvSpPr>
        <p:spPr>
          <a:xfrm flipH="1">
            <a:off x="6084015" y="2805463"/>
            <a:ext cx="285749" cy="3228307"/>
          </a:xfrm>
          <a:prstGeom prst="leftBracket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6AB48F-7B8F-E900-79D4-39C5873631B1}"/>
              </a:ext>
            </a:extLst>
          </p:cNvPr>
          <p:cNvSpPr txBox="1">
            <a:spLocks/>
          </p:cNvSpPr>
          <p:nvPr/>
        </p:nvSpPr>
        <p:spPr>
          <a:xfrm>
            <a:off x="1024582" y="4251526"/>
            <a:ext cx="879505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SVD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C2D414-6A4F-AA46-B054-F6D675AE2ADB}"/>
              </a:ext>
            </a:extLst>
          </p:cNvPr>
          <p:cNvSpPr txBox="1">
            <a:spLocks/>
          </p:cNvSpPr>
          <p:nvPr/>
        </p:nvSpPr>
        <p:spPr>
          <a:xfrm>
            <a:off x="6623433" y="4251526"/>
            <a:ext cx="459358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=</a:t>
            </a:r>
            <a:endParaRPr lang="en-CA" sz="3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C0D364-D880-E41D-C2BB-2CB62D20ABC3}"/>
                  </a:ext>
                </a:extLst>
              </p:cNvPr>
              <p:cNvSpPr txBox="1"/>
              <p:nvPr/>
            </p:nvSpPr>
            <p:spPr>
              <a:xfrm>
                <a:off x="7457004" y="3672671"/>
                <a:ext cx="3055434" cy="15556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C0D364-D880-E41D-C2BB-2CB62D20A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004" y="3672671"/>
                <a:ext cx="3055434" cy="1555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E7C5CD-DAF1-CDEE-B5C9-12A630CBAF63}"/>
              </a:ext>
            </a:extLst>
          </p:cNvPr>
          <p:cNvSpPr txBox="1">
            <a:spLocks/>
          </p:cNvSpPr>
          <p:nvPr/>
        </p:nvSpPr>
        <p:spPr>
          <a:xfrm>
            <a:off x="10256740" y="4253632"/>
            <a:ext cx="667799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V*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BD9FC-6E30-2946-2788-B8E631C6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13</a:t>
            </a:fld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E910D1-4C9C-8B25-0D27-5E2DDF60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Algorithm and Implementation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3C4AD9E-9D68-7B3B-39E7-FEF7ED0A7D20}"/>
              </a:ext>
            </a:extLst>
          </p:cNvPr>
          <p:cNvSpPr txBox="1">
            <a:spLocks/>
          </p:cNvSpPr>
          <p:nvPr/>
        </p:nvSpPr>
        <p:spPr>
          <a:xfrm>
            <a:off x="1430399" y="1929785"/>
            <a:ext cx="2448181" cy="4628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2.0 Luminosity Spaces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8FECA1-FFC0-405D-CD05-BD9F168AD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735242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3424A-DE61-9B1E-AAF2-413B24F980C7}"/>
              </a:ext>
            </a:extLst>
          </p:cNvPr>
          <p:cNvSpPr txBox="1">
            <a:spLocks/>
          </p:cNvSpPr>
          <p:nvPr/>
        </p:nvSpPr>
        <p:spPr>
          <a:xfrm>
            <a:off x="181629" y="5228353"/>
            <a:ext cx="941441" cy="697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b="1" dirty="0">
                <a:solidFill>
                  <a:schemeClr val="accent1"/>
                </a:solidFill>
              </a:rPr>
              <a:t>Y</a:t>
            </a:r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UV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B13893D-C8A8-E888-F6FF-C84A9F4FF4EA}"/>
              </a:ext>
            </a:extLst>
          </p:cNvPr>
          <p:cNvSpPr txBox="1">
            <a:spLocks/>
          </p:cNvSpPr>
          <p:nvPr/>
        </p:nvSpPr>
        <p:spPr>
          <a:xfrm>
            <a:off x="206654" y="5707223"/>
            <a:ext cx="1266576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accent1"/>
                </a:solidFill>
              </a:rPr>
              <a:t>Y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CbCr</a:t>
            </a:r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8910C-C813-D3B6-F0EE-5E9A5F7AEA56}"/>
              </a:ext>
            </a:extLst>
          </p:cNvPr>
          <p:cNvSpPr txBox="1">
            <a:spLocks/>
          </p:cNvSpPr>
          <p:nvPr/>
        </p:nvSpPr>
        <p:spPr>
          <a:xfrm>
            <a:off x="7106781" y="4251526"/>
            <a:ext cx="459358" cy="4377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U</a:t>
            </a:r>
            <a:endParaRPr lang="en-CA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  <p:bldP spid="8" grpId="0" animBg="1"/>
      <p:bldP spid="9" grpId="0"/>
      <p:bldP spid="10" grpId="0"/>
      <p:bldP spid="13" grpId="0" animBg="1"/>
      <p:bldP spid="15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98E7-4523-4BA7-4206-27B99D34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Algorithm and Implementation</a:t>
            </a:r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F8E3A652-3896-6C1C-7DF6-7C21E02EB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755" r="7498" b="6057"/>
          <a:stretch/>
        </p:blipFill>
        <p:spPr>
          <a:xfrm>
            <a:off x="4364831" y="2559228"/>
            <a:ext cx="3558736" cy="3041318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21B377F3-FB7C-1A0C-0B3B-95DF4C5F5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t="776" r="7668" b="6037"/>
          <a:stretch/>
        </p:blipFill>
        <p:spPr>
          <a:xfrm>
            <a:off x="8087148" y="2559229"/>
            <a:ext cx="3558921" cy="3041318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AED104CF-368D-1EEE-C967-1998415FB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r="8140" b="10149"/>
          <a:stretch/>
        </p:blipFill>
        <p:spPr>
          <a:xfrm>
            <a:off x="9017715" y="76875"/>
            <a:ext cx="2865549" cy="2393456"/>
          </a:xfrm>
          <a:prstGeom prst="rect">
            <a:avLst/>
          </a:prstGeom>
        </p:spPr>
      </p:pic>
      <p:pic>
        <p:nvPicPr>
          <p:cNvPr id="15" name="Content Placeholder 1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BC047B-9D1D-74B2-FD49-77B684888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t="409" r="8269" b="6404"/>
          <a:stretch/>
        </p:blipFill>
        <p:spPr>
          <a:xfrm>
            <a:off x="674884" y="2559228"/>
            <a:ext cx="3514729" cy="304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852860-7F44-FDB1-C4EC-7679C285FC67}"/>
                  </a:ext>
                </a:extLst>
              </p:cNvPr>
              <p:cNvSpPr txBox="1"/>
              <p:nvPr/>
            </p:nvSpPr>
            <p:spPr>
              <a:xfrm>
                <a:off x="3033721" y="2463461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852860-7F44-FDB1-C4EC-7679C285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721" y="2463461"/>
                <a:ext cx="1473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BE73A-6C02-4E6A-51BD-2F3CDD0BD038}"/>
                  </a:ext>
                </a:extLst>
              </p:cNvPr>
              <p:cNvSpPr txBox="1"/>
              <p:nvPr/>
            </p:nvSpPr>
            <p:spPr>
              <a:xfrm>
                <a:off x="6753045" y="2457449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BE73A-6C02-4E6A-51BD-2F3CDD0B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45" y="2457449"/>
                <a:ext cx="1473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905CB1-A6DB-4043-4EE0-A345DD14D4F4}"/>
                  </a:ext>
                </a:extLst>
              </p:cNvPr>
              <p:cNvSpPr txBox="1"/>
              <p:nvPr/>
            </p:nvSpPr>
            <p:spPr>
              <a:xfrm>
                <a:off x="10446553" y="2451456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905CB1-A6DB-4043-4EE0-A345DD14D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553" y="2451456"/>
                <a:ext cx="1473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406D327-CD34-F184-8EDF-D7B8693EE7C1}"/>
              </a:ext>
            </a:extLst>
          </p:cNvPr>
          <p:cNvSpPr txBox="1">
            <a:spLocks/>
          </p:cNvSpPr>
          <p:nvPr/>
        </p:nvSpPr>
        <p:spPr>
          <a:xfrm>
            <a:off x="1267527" y="1826439"/>
            <a:ext cx="2888783" cy="7327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2) Luminance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CE34ED-C466-5EC8-3537-AAA0E4ADF987}"/>
                  </a:ext>
                </a:extLst>
              </p:cNvPr>
              <p:cNvSpPr txBox="1"/>
              <p:nvPr/>
            </p:nvSpPr>
            <p:spPr>
              <a:xfrm>
                <a:off x="3992515" y="5376256"/>
                <a:ext cx="3820949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CE34ED-C466-5EC8-3537-AAA0E4AD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515" y="5376256"/>
                <a:ext cx="3820949" cy="972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618F5-F2D1-EF84-56A0-4A40F614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14</a:t>
            </a:fld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389A0C0-FFEC-AD52-261E-30FAE42A5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735242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00146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F148F90-CA1B-2B52-97B9-55028B8EB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"/>
          <a:stretch/>
        </p:blipFill>
        <p:spPr>
          <a:xfrm>
            <a:off x="1818642" y="2601905"/>
            <a:ext cx="4227829" cy="341313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AFFE7DB-5D2B-1D20-07DF-D39510BAA0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6"/>
          <a:stretch/>
        </p:blipFill>
        <p:spPr>
          <a:xfrm>
            <a:off x="6196330" y="2601905"/>
            <a:ext cx="4072255" cy="3413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8B5AD7-A986-E866-8778-9490669A957D}"/>
              </a:ext>
            </a:extLst>
          </p:cNvPr>
          <p:cNvSpPr/>
          <p:nvPr/>
        </p:nvSpPr>
        <p:spPr>
          <a:xfrm>
            <a:off x="6096000" y="2470151"/>
            <a:ext cx="4019550" cy="330200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446B3-994B-22CA-4032-A07C1F6E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15</a:t>
            </a:fld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F1C2EC-A4B6-8F23-447F-1488BF7B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Algorithm and Implementation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BF922C-B1F0-5A83-E84E-C15C5F1F9258}"/>
              </a:ext>
            </a:extLst>
          </p:cNvPr>
          <p:cNvSpPr txBox="1">
            <a:spLocks/>
          </p:cNvSpPr>
          <p:nvPr/>
        </p:nvSpPr>
        <p:spPr>
          <a:xfrm>
            <a:off x="1331339" y="1922455"/>
            <a:ext cx="2888783" cy="7327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2.1 D</a:t>
            </a:r>
            <a:r>
              <a:rPr lang="en-CA" dirty="0">
                <a:solidFill>
                  <a:schemeClr val="tx1"/>
                </a:solidFill>
              </a:rPr>
              <a:t>MD Application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E3703C-BA08-D12C-49E0-EE087F536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735242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223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7476AE8-789F-6C01-640B-E2FD7957B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6" r="7474" b="9535"/>
          <a:stretch/>
        </p:blipFill>
        <p:spPr>
          <a:xfrm>
            <a:off x="4299171" y="3370381"/>
            <a:ext cx="3174777" cy="2627631"/>
          </a:xfrm>
          <a:prstGeom prst="rect">
            <a:avLst/>
          </a:prstGeom>
        </p:spPr>
      </p:pic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17C2D17-EDD4-775C-65D0-D4A68C7A5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r="7903" b="10657"/>
          <a:stretch/>
        </p:blipFill>
        <p:spPr>
          <a:xfrm>
            <a:off x="501650" y="3370381"/>
            <a:ext cx="3079750" cy="2543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17CF2-B65F-A786-EC24-86BC03B4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and Final Saliency Map</a:t>
            </a:r>
            <a:endParaRPr lang="en-CA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AD4CDD-51C5-57AC-20E6-32ED9F4D82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r="6810" b="9917"/>
          <a:stretch/>
        </p:blipFill>
        <p:spPr>
          <a:xfrm>
            <a:off x="476250" y="3370381"/>
            <a:ext cx="3130550" cy="256686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03D2C2A-5ABA-8591-07A2-CD5B033C52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7" r="7845" b="10596"/>
          <a:stretch/>
        </p:blipFill>
        <p:spPr>
          <a:xfrm>
            <a:off x="8540750" y="3370381"/>
            <a:ext cx="3135818" cy="2566868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2F77F7B-D160-5277-208F-018086B975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r="7894" b="11203"/>
          <a:stretch/>
        </p:blipFill>
        <p:spPr>
          <a:xfrm>
            <a:off x="4311662" y="3370382"/>
            <a:ext cx="3130550" cy="2566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C13EB4-AB58-34DE-7EB5-79D7320F9106}"/>
              </a:ext>
            </a:extLst>
          </p:cNvPr>
          <p:cNvSpPr txBox="1"/>
          <p:nvPr/>
        </p:nvSpPr>
        <p:spPr>
          <a:xfrm>
            <a:off x="3695705" y="4340532"/>
            <a:ext cx="52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en-CA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4B2C5-02F1-6302-02DA-F1694A6C2046}"/>
              </a:ext>
            </a:extLst>
          </p:cNvPr>
          <p:cNvSpPr txBox="1"/>
          <p:nvPr/>
        </p:nvSpPr>
        <p:spPr>
          <a:xfrm>
            <a:off x="7743823" y="4269094"/>
            <a:ext cx="527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=</a:t>
            </a:r>
            <a:endParaRPr lang="en-CA" sz="44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D2ECFF-C188-BC3B-CBA6-F4662B56F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784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- Gaussian distribution</a:t>
            </a:r>
          </a:p>
          <a:p>
            <a:r>
              <a:rPr lang="en-US" dirty="0"/>
              <a:t>- Morphological Transformations</a:t>
            </a:r>
          </a:p>
          <a:p>
            <a:pPr lvl="1"/>
            <a:r>
              <a:rPr lang="en-US" dirty="0"/>
              <a:t>Erosion and Dilation</a:t>
            </a:r>
          </a:p>
          <a:p>
            <a:r>
              <a:rPr lang="en-US" dirty="0"/>
              <a:t>-  Sigmoid Function on each pixel intensity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7439D-519B-ACC0-940D-2B6D6A3E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16</a:t>
            </a:fld>
            <a:endParaRPr lang="en-CA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ECBB82-3B91-8621-71D1-AD6511B73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735242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34C03E-0466-AB9A-5E03-3EB7698575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23" y="1838863"/>
            <a:ext cx="1877902" cy="14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1A75-329C-6C9C-E8B5-756ADB66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9" name="Content Placeholder 8" descr="A picture containing text, airplane&#10;&#10;Description automatically generated">
            <a:extLst>
              <a:ext uri="{FF2B5EF4-FFF2-40B4-BE49-F238E27FC236}">
                <a16:creationId xmlns:a16="http://schemas.microsoft.com/office/drawing/2014/main" id="{5965654A-200C-9AD4-EF56-08DD915E4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5464" r="11736" b="8216"/>
          <a:stretch/>
        </p:blipFill>
        <p:spPr>
          <a:xfrm>
            <a:off x="8924244" y="2783179"/>
            <a:ext cx="1804716" cy="1590700"/>
          </a:xfr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8B8CCF-CD5B-837E-9BF6-A61C00221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5276" r="11817" b="8359"/>
          <a:stretch/>
        </p:blipFill>
        <p:spPr>
          <a:xfrm>
            <a:off x="8924244" y="4342692"/>
            <a:ext cx="1804716" cy="1590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EC88F5-BD9A-9DB8-1736-070820AC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118" y="1183688"/>
            <a:ext cx="3745234" cy="4749703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86139CE-665A-7A88-CAEB-C17246E7D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5852" r="12038" b="8894"/>
          <a:stretch/>
        </p:blipFill>
        <p:spPr>
          <a:xfrm>
            <a:off x="8950718" y="1183688"/>
            <a:ext cx="1778242" cy="15644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E5FBB6-3987-F98C-AB25-7C8007843F15}"/>
              </a:ext>
            </a:extLst>
          </p:cNvPr>
          <p:cNvSpPr txBox="1"/>
          <p:nvPr/>
        </p:nvSpPr>
        <p:spPr>
          <a:xfrm>
            <a:off x="3627118" y="5933391"/>
            <a:ext cx="1685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/>
              <a:t>O.K. Sikha et al</a:t>
            </a:r>
            <a:r>
              <a:rPr lang="en-US" sz="1050" dirty="0"/>
              <a:t>, 2017</a:t>
            </a:r>
            <a:endParaRPr lang="en-CA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8D68D-7C53-3D7F-20AC-FEE3E8F76416}"/>
              </a:ext>
            </a:extLst>
          </p:cNvPr>
          <p:cNvSpPr txBox="1"/>
          <p:nvPr/>
        </p:nvSpPr>
        <p:spPr>
          <a:xfrm>
            <a:off x="8950718" y="5918018"/>
            <a:ext cx="8583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My Version</a:t>
            </a:r>
            <a:endParaRPr lang="en-CA" sz="105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CC7B16E-ECD6-C111-7E88-605BEA77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17</a:t>
            </a:fld>
            <a:endParaRPr lang="en-CA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4A0D40-E89F-D564-6590-759B15140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44895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392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084C3EE-0D28-C2C3-93D4-356EECE5D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t="7465" r="7378" b="10172"/>
          <a:stretch/>
        </p:blipFill>
        <p:spPr>
          <a:xfrm>
            <a:off x="3211299" y="3378773"/>
            <a:ext cx="2145486" cy="16123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B19990-AB44-C1C4-6774-E47FC52C2B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7465" r="6957" b="10172"/>
          <a:stretch/>
        </p:blipFill>
        <p:spPr>
          <a:xfrm>
            <a:off x="5376603" y="3376001"/>
            <a:ext cx="2145485" cy="161232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E0169DC-7BDC-DACB-45BD-961A7182CE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7516" r="8750" b="11032"/>
          <a:stretch/>
        </p:blipFill>
        <p:spPr>
          <a:xfrm>
            <a:off x="9664530" y="3391134"/>
            <a:ext cx="2073085" cy="159229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93D3815-ED13-BB30-E4ED-FEB5CA15D5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7045" r="7426" b="10667"/>
          <a:stretch/>
        </p:blipFill>
        <p:spPr>
          <a:xfrm>
            <a:off x="7499227" y="3375889"/>
            <a:ext cx="2145485" cy="1612437"/>
          </a:xfrm>
          <a:prstGeom prst="rect">
            <a:avLst/>
          </a:prstGeom>
        </p:spPr>
      </p:pic>
      <p:pic>
        <p:nvPicPr>
          <p:cNvPr id="13" name="Picture 12" descr="A picture containing mollusk, silhouette&#10;&#10;Description automatically generated">
            <a:extLst>
              <a:ext uri="{FF2B5EF4-FFF2-40B4-BE49-F238E27FC236}">
                <a16:creationId xmlns:a16="http://schemas.microsoft.com/office/drawing/2014/main" id="{91B34CFF-D2EB-3FF0-3B7E-7DAB3E010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09" y="1813308"/>
            <a:ext cx="2032668" cy="1524501"/>
          </a:xfrm>
          <a:prstGeom prst="rect">
            <a:avLst/>
          </a:prstGeom>
        </p:spPr>
      </p:pic>
      <p:pic>
        <p:nvPicPr>
          <p:cNvPr id="15" name="Picture 14" descr="A close up of a red flower&#10;&#10;Description automatically generated with medium confidence">
            <a:extLst>
              <a:ext uri="{FF2B5EF4-FFF2-40B4-BE49-F238E27FC236}">
                <a16:creationId xmlns:a16="http://schemas.microsoft.com/office/drawing/2014/main" id="{BEEF24E2-80F1-82CE-7A4B-251126952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09" y="225146"/>
            <a:ext cx="2032667" cy="1524500"/>
          </a:xfrm>
          <a:prstGeom prst="rect">
            <a:avLst/>
          </a:prstGeom>
        </p:spPr>
      </p:pic>
      <p:pic>
        <p:nvPicPr>
          <p:cNvPr id="17" name="Picture 16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572D4480-FC74-A7BE-CD5B-6040A7298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82" y="225146"/>
            <a:ext cx="2032667" cy="1524500"/>
          </a:xfrm>
          <a:prstGeom prst="rect">
            <a:avLst/>
          </a:prstGeom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4AB30778-6E91-9C3C-3EB0-DCFD1A643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82" y="1813308"/>
            <a:ext cx="2032667" cy="1524501"/>
          </a:xfrm>
          <a:prstGeom prst="rect">
            <a:avLst/>
          </a:prstGeom>
        </p:spPr>
      </p:pic>
      <p:pic>
        <p:nvPicPr>
          <p:cNvPr id="21" name="Picture 2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3485F20E-1C3E-E80A-1032-448A246CB2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02" y="1808138"/>
            <a:ext cx="2059613" cy="1544709"/>
          </a:xfrm>
          <a:prstGeom prst="rect">
            <a:avLst/>
          </a:prstGeom>
        </p:spPr>
      </p:pic>
      <p:pic>
        <p:nvPicPr>
          <p:cNvPr id="23" name="Picture 22" descr="A picture containing tree, plant, flower, orange&#10;&#10;Description automatically generated">
            <a:extLst>
              <a:ext uri="{FF2B5EF4-FFF2-40B4-BE49-F238E27FC236}">
                <a16:creationId xmlns:a16="http://schemas.microsoft.com/office/drawing/2014/main" id="{96296EFA-91E8-37BA-07C6-9E0B985AC1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9" y="225145"/>
            <a:ext cx="2032667" cy="1524500"/>
          </a:xfrm>
          <a:prstGeom prst="rect">
            <a:avLst/>
          </a:prstGeom>
        </p:spPr>
      </p:pic>
      <p:pic>
        <p:nvPicPr>
          <p:cNvPr id="27" name="Picture 26" descr="A person in a pool&#10;&#10;Description automatically generated with low confidence">
            <a:extLst>
              <a:ext uri="{FF2B5EF4-FFF2-40B4-BE49-F238E27FC236}">
                <a16:creationId xmlns:a16="http://schemas.microsoft.com/office/drawing/2014/main" id="{3DDB91C7-0517-6570-A22F-29049EAE55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50" y="225145"/>
            <a:ext cx="2032668" cy="1524501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712C38B-5BBB-40FF-083E-71D89C23B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97" y="1813307"/>
            <a:ext cx="2032667" cy="1524500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3075236-A8BD-CFDA-F0D7-DF310E9E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18</a:t>
            </a:fld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049607-7F6B-F217-007A-CA28F8105D19}"/>
              </a:ext>
            </a:extLst>
          </p:cNvPr>
          <p:cNvSpPr txBox="1"/>
          <p:nvPr/>
        </p:nvSpPr>
        <p:spPr>
          <a:xfrm>
            <a:off x="533400" y="572194"/>
            <a:ext cx="2156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Original</a:t>
            </a:r>
            <a:endParaRPr lang="en-CA" sz="4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7EA150-8B25-69EB-7FB3-95E95B0CBBFF}"/>
              </a:ext>
            </a:extLst>
          </p:cNvPr>
          <p:cNvSpPr txBox="1"/>
          <p:nvPr/>
        </p:nvSpPr>
        <p:spPr>
          <a:xfrm>
            <a:off x="533400" y="1749645"/>
            <a:ext cx="23736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Ground Truth</a:t>
            </a:r>
            <a:endParaRPr lang="en-CA" sz="4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C1B86A-35E5-A934-B562-18ED79A0E71E}"/>
              </a:ext>
            </a:extLst>
          </p:cNvPr>
          <p:cNvSpPr txBox="1"/>
          <p:nvPr/>
        </p:nvSpPr>
        <p:spPr>
          <a:xfrm>
            <a:off x="559142" y="3797386"/>
            <a:ext cx="2373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DMD</a:t>
            </a:r>
            <a:endParaRPr lang="en-CA" sz="4400" b="1" dirty="0"/>
          </a:p>
        </p:txBody>
      </p:sp>
      <p:pic>
        <p:nvPicPr>
          <p:cNvPr id="42" name="Picture 41" descr="A picture containing mountain, silhouette&#10;&#10;Description automatically generated">
            <a:extLst>
              <a:ext uri="{FF2B5EF4-FFF2-40B4-BE49-F238E27FC236}">
                <a16:creationId xmlns:a16="http://schemas.microsoft.com/office/drawing/2014/main" id="{B812AB17-D56E-FAD4-A130-1324573C18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09" y="5032062"/>
            <a:ext cx="2032667" cy="1524500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449CACE1-E83B-9362-65F7-CEC77B7EE7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82" y="5029911"/>
            <a:ext cx="2032667" cy="1524500"/>
          </a:xfrm>
          <a:prstGeom prst="rect">
            <a:avLst/>
          </a:prstGeom>
        </p:spPr>
      </p:pic>
      <p:pic>
        <p:nvPicPr>
          <p:cNvPr id="46" name="Picture 45" descr="A picture containing cave&#10;&#10;Description automatically generated">
            <a:extLst>
              <a:ext uri="{FF2B5EF4-FFF2-40B4-BE49-F238E27FC236}">
                <a16:creationId xmlns:a16="http://schemas.microsoft.com/office/drawing/2014/main" id="{323A6FCC-5F6D-849F-A0EA-954F4E8956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9" y="5029911"/>
            <a:ext cx="2032667" cy="1524500"/>
          </a:xfrm>
          <a:prstGeom prst="rect">
            <a:avLst/>
          </a:prstGeom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6B7A4B4C-B2D5-02A4-E0E4-D65DEC1A81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97" y="5029911"/>
            <a:ext cx="2032667" cy="15245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6934825-F295-C59D-0461-7554F71156F5}"/>
              </a:ext>
            </a:extLst>
          </p:cNvPr>
          <p:cNvSpPr txBox="1"/>
          <p:nvPr/>
        </p:nvSpPr>
        <p:spPr>
          <a:xfrm>
            <a:off x="559142" y="5407440"/>
            <a:ext cx="2373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GMR</a:t>
            </a:r>
            <a:endParaRPr lang="en-CA" sz="4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C37816-1AF0-4613-CB1A-A104D4A7A78A}"/>
              </a:ext>
            </a:extLst>
          </p:cNvPr>
          <p:cNvSpPr txBox="1"/>
          <p:nvPr/>
        </p:nvSpPr>
        <p:spPr>
          <a:xfrm>
            <a:off x="769080" y="6023576"/>
            <a:ext cx="1685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/>
              <a:t>Yang et al</a:t>
            </a:r>
            <a:r>
              <a:rPr lang="en-US" sz="1050" dirty="0"/>
              <a:t>, 2013</a:t>
            </a:r>
            <a:endParaRPr lang="en-CA" sz="105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EBE8C1A-9E4F-4128-172D-C3D0AFD16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07636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9EBA6E-C6D8-8A3C-BD9A-4AD661E88BCC}"/>
              </a:ext>
            </a:extLst>
          </p:cNvPr>
          <p:cNvSpPr txBox="1"/>
          <p:nvPr/>
        </p:nvSpPr>
        <p:spPr>
          <a:xfrm>
            <a:off x="61915" y="33294"/>
            <a:ext cx="160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MSRA-B dataset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962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45FE-7ED2-04DB-0236-ED6C0FD7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Results</a:t>
            </a:r>
            <a:endParaRPr lang="en-CA" dirty="0"/>
          </a:p>
        </p:txBody>
      </p:sp>
      <p:pic>
        <p:nvPicPr>
          <p:cNvPr id="6" name="Content Placeholder 5" descr="A picture containing text, indoor, white&#10;&#10;Description automatically generated">
            <a:extLst>
              <a:ext uri="{FF2B5EF4-FFF2-40B4-BE49-F238E27FC236}">
                <a16:creationId xmlns:a16="http://schemas.microsoft.com/office/drawing/2014/main" id="{3C145074-4E8D-47CD-041D-953A47C27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0" t="6432" r="7662" b="12399"/>
          <a:stretch/>
        </p:blipFill>
        <p:spPr>
          <a:xfrm>
            <a:off x="6809289" y="2223693"/>
            <a:ext cx="2355850" cy="17831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E3CD6-4239-EEDF-1A12-19E0C86C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19</a:t>
            </a:fld>
            <a:endParaRPr lang="en-CA"/>
          </a:p>
        </p:txBody>
      </p:sp>
      <p:pic>
        <p:nvPicPr>
          <p:cNvPr id="8" name="Picture 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34C4B988-6369-A7FC-4A06-7C1B5F0886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7" t="6411" r="23020" b="8741"/>
          <a:stretch/>
        </p:blipFill>
        <p:spPr>
          <a:xfrm>
            <a:off x="7134586" y="4185866"/>
            <a:ext cx="1705255" cy="2159000"/>
          </a:xfrm>
          <a:prstGeom prst="rect">
            <a:avLst/>
          </a:prstGeom>
        </p:spPr>
      </p:pic>
      <p:pic>
        <p:nvPicPr>
          <p:cNvPr id="10" name="Picture 9" descr="A picture containing orange, oranges, half, fruit&#10;&#10;Description automatically generated">
            <a:extLst>
              <a:ext uri="{FF2B5EF4-FFF2-40B4-BE49-F238E27FC236}">
                <a16:creationId xmlns:a16="http://schemas.microsoft.com/office/drawing/2014/main" id="{6CD421F9-3931-DF0A-783D-7DD44F92F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62" y="2279542"/>
            <a:ext cx="2287826" cy="1727308"/>
          </a:xfrm>
          <a:prstGeom prst="rect">
            <a:avLst/>
          </a:prstGeom>
        </p:spPr>
      </p:pic>
      <p:pic>
        <p:nvPicPr>
          <p:cNvPr id="12" name="Picture 11" descr="A dog standing in the woods&#10;&#10;Description automatically generated with medium confidence">
            <a:extLst>
              <a:ext uri="{FF2B5EF4-FFF2-40B4-BE49-F238E27FC236}">
                <a16:creationId xmlns:a16="http://schemas.microsoft.com/office/drawing/2014/main" id="{28DF611D-7DD6-CA3C-1560-78FFBFB0F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7" y="4225182"/>
            <a:ext cx="1560276" cy="2080368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CCE9C73-F080-AA60-9866-699357084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72" y="2279541"/>
            <a:ext cx="2287826" cy="1727309"/>
          </a:xfrm>
          <a:prstGeom prst="rect">
            <a:avLst/>
          </a:prstGeom>
        </p:spPr>
      </p:pic>
      <p:pic>
        <p:nvPicPr>
          <p:cNvPr id="16" name="Picture 15" descr="A picture containing nature, cave, silhouette&#10;&#10;Description automatically generated">
            <a:extLst>
              <a:ext uri="{FF2B5EF4-FFF2-40B4-BE49-F238E27FC236}">
                <a16:creationId xmlns:a16="http://schemas.microsoft.com/office/drawing/2014/main" id="{58F6A198-CC35-AF1E-19E8-E58CDD1A1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63" y="4225182"/>
            <a:ext cx="1560276" cy="2080368"/>
          </a:xfrm>
          <a:prstGeom prst="rect">
            <a:avLst/>
          </a:prstGeom>
        </p:spPr>
      </p:pic>
      <p:pic>
        <p:nvPicPr>
          <p:cNvPr id="18" name="Picture 17" descr="A picture containing circle&#10;&#10;Description automatically generated">
            <a:extLst>
              <a:ext uri="{FF2B5EF4-FFF2-40B4-BE49-F238E27FC236}">
                <a16:creationId xmlns:a16="http://schemas.microsoft.com/office/drawing/2014/main" id="{A58A2E26-9C82-94A5-B5C6-BB3316AAB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2279541"/>
            <a:ext cx="2281528" cy="1722554"/>
          </a:xfrm>
          <a:prstGeom prst="rect">
            <a:avLst/>
          </a:prstGeom>
        </p:spPr>
      </p:pic>
      <p:pic>
        <p:nvPicPr>
          <p:cNvPr id="20" name="Picture 19" descr="A picture containing nature, dark, cave&#10;&#10;Description automatically generated">
            <a:extLst>
              <a:ext uri="{FF2B5EF4-FFF2-40B4-BE49-F238E27FC236}">
                <a16:creationId xmlns:a16="http://schemas.microsoft.com/office/drawing/2014/main" id="{C3E8B182-B70B-77BC-D64E-A2B910F6D5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12" y="4225182"/>
            <a:ext cx="1559138" cy="20788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AB0D49-F1C8-CF7E-082B-42F886DBF9BD}"/>
              </a:ext>
            </a:extLst>
          </p:cNvPr>
          <p:cNvSpPr txBox="1"/>
          <p:nvPr/>
        </p:nvSpPr>
        <p:spPr>
          <a:xfrm>
            <a:off x="2486384" y="1718917"/>
            <a:ext cx="141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Original</a:t>
            </a:r>
            <a:endParaRPr lang="en-CA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C7DECE-08BD-5C68-547E-E3B3B32FC35C}"/>
              </a:ext>
            </a:extLst>
          </p:cNvPr>
          <p:cNvSpPr txBox="1"/>
          <p:nvPr/>
        </p:nvSpPr>
        <p:spPr>
          <a:xfrm>
            <a:off x="4560397" y="1740438"/>
            <a:ext cx="195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Ground Truth</a:t>
            </a:r>
            <a:endParaRPr lang="en-CA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CD20C2-0F88-F418-E8A4-1E0479AB389E}"/>
              </a:ext>
            </a:extLst>
          </p:cNvPr>
          <p:cNvSpPr txBox="1"/>
          <p:nvPr/>
        </p:nvSpPr>
        <p:spPr>
          <a:xfrm>
            <a:off x="7562179" y="1738003"/>
            <a:ext cx="850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DMD</a:t>
            </a:r>
            <a:endParaRPr lang="en-CA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14C2B2-62D7-D65E-9170-5B46CEC6797B}"/>
              </a:ext>
            </a:extLst>
          </p:cNvPr>
          <p:cNvSpPr txBox="1"/>
          <p:nvPr/>
        </p:nvSpPr>
        <p:spPr>
          <a:xfrm>
            <a:off x="9900458" y="1762028"/>
            <a:ext cx="94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GMR</a:t>
            </a:r>
            <a:endParaRPr lang="en-CA" sz="2400" b="1" dirty="0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2AB0D90E-1473-B2FD-57E9-CAF18D7E14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932171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7358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5DAD-EF7D-4026-4CA2-8F6CDC3C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D23E4-CD38-191B-F538-3F8542F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49CEF1-A1EA-4B98-A198-1900ADF4DB10}" type="slidenum">
              <a:rPr lang="en-CA" smtClean="0"/>
              <a:pPr>
                <a:spcAft>
                  <a:spcPts val="600"/>
                </a:spcAft>
              </a:pPr>
              <a:t>2</a:t>
            </a:fld>
            <a:endParaRPr lang="en-CA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4595A4A-CCD4-00E0-9D23-598AA3AFA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80329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225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2F5C-5CE7-0819-2A57-28A51169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20D4-7ACB-458F-F813-94675CA9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326120" cy="4023360"/>
          </a:xfrm>
        </p:spPr>
        <p:txBody>
          <a:bodyPr/>
          <a:lstStyle/>
          <a:p>
            <a:r>
              <a:rPr lang="en-US" dirty="0"/>
              <a:t>Salient Regions are regions where human vision are attracted to at first glance</a:t>
            </a:r>
          </a:p>
          <a:p>
            <a:r>
              <a:rPr lang="en-US" dirty="0"/>
              <a:t>Many models and algorithms exists</a:t>
            </a:r>
          </a:p>
          <a:p>
            <a:r>
              <a:rPr lang="en-US" dirty="0"/>
              <a:t>DMD provides a suitable way to obtain salient regions</a:t>
            </a:r>
          </a:p>
          <a:p>
            <a:r>
              <a:rPr lang="en-CA" sz="1600" dirty="0"/>
              <a:t>- Successful Salient region detection</a:t>
            </a:r>
          </a:p>
          <a:p>
            <a:r>
              <a:rPr lang="en-CA" sz="1600" dirty="0"/>
              <a:t>- Fails if many things or similar colors are in the background</a:t>
            </a:r>
          </a:p>
          <a:p>
            <a:endParaRPr lang="en-CA" sz="1600" dirty="0"/>
          </a:p>
          <a:p>
            <a:r>
              <a:rPr lang="en-US" sz="1600" dirty="0"/>
              <a:t>Can provide a computationally inexpensive way of </a:t>
            </a:r>
            <a:r>
              <a:rPr lang="en-US" sz="1400" dirty="0"/>
              <a:t>detecting Salient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B2EE9-825C-A3ED-17C1-59B9E0D5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20</a:t>
            </a:fld>
            <a:endParaRPr lang="en-CA"/>
          </a:p>
        </p:txBody>
      </p:sp>
      <p:pic>
        <p:nvPicPr>
          <p:cNvPr id="9" name="Picture 8" descr="A picture containing outdoor, blue, car&#10;&#10;Description automatically generated">
            <a:extLst>
              <a:ext uri="{FF2B5EF4-FFF2-40B4-BE49-F238E27FC236}">
                <a16:creationId xmlns:a16="http://schemas.microsoft.com/office/drawing/2014/main" id="{7B7B6751-ADC8-E141-0A73-FEAABBDE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72881"/>
            <a:ext cx="2630170" cy="1972628"/>
          </a:xfrm>
          <a:prstGeom prst="rect">
            <a:avLst/>
          </a:prstGeom>
        </p:spPr>
      </p:pic>
      <p:pic>
        <p:nvPicPr>
          <p:cNvPr id="10" name="Picture 9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AD58D321-1404-E17F-9EA3-EB04A56DD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8324" r="8524" b="10865"/>
          <a:stretch/>
        </p:blipFill>
        <p:spPr>
          <a:xfrm>
            <a:off x="7208058" y="3857414"/>
            <a:ext cx="2630170" cy="199188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08FC6E8-468A-0475-1028-30B76B286D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3" t="7306" r="7837" b="10977"/>
          <a:stretch/>
        </p:blipFill>
        <p:spPr>
          <a:xfrm>
            <a:off x="9772650" y="2810434"/>
            <a:ext cx="2419350" cy="183850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53E6638-3C8F-B488-874F-6A575362A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7741" r="7845" b="10596"/>
          <a:stretch/>
        </p:blipFill>
        <p:spPr>
          <a:xfrm>
            <a:off x="9241385" y="4467457"/>
            <a:ext cx="2630170" cy="1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8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purple flower&#10;&#10;Description automatically generated">
            <a:extLst>
              <a:ext uri="{FF2B5EF4-FFF2-40B4-BE49-F238E27FC236}">
                <a16:creationId xmlns:a16="http://schemas.microsoft.com/office/drawing/2014/main" id="{F131C083-4536-AC9F-7175-65AAB7EF0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79" y="2012950"/>
            <a:ext cx="2857501" cy="3810000"/>
          </a:xfrm>
          <a:prstGeom prst="rect">
            <a:avLst/>
          </a:prstGeom>
        </p:spPr>
      </p:pic>
      <p:pic>
        <p:nvPicPr>
          <p:cNvPr id="24" name="Picture 23" descr="A person jumping in the air&#10;&#10;Description automatically generated">
            <a:extLst>
              <a:ext uri="{FF2B5EF4-FFF2-40B4-BE49-F238E27FC236}">
                <a16:creationId xmlns:a16="http://schemas.microsoft.com/office/drawing/2014/main" id="{55DA10C8-7A2A-DA4A-B6BB-E22033D39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82" y="2012950"/>
            <a:ext cx="28575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61BA0-C244-9507-EC1F-F1121E49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Saliency in Images?</a:t>
            </a:r>
            <a:endParaRPr lang="en-CA" dirty="0"/>
          </a:p>
        </p:txBody>
      </p:sp>
      <p:pic>
        <p:nvPicPr>
          <p:cNvPr id="7" name="Content Placeholder 6" descr="A red and white flag on a beach&#10;&#10;Description automatically generated with low confidence">
            <a:extLst>
              <a:ext uri="{FF2B5EF4-FFF2-40B4-BE49-F238E27FC236}">
                <a16:creationId xmlns:a16="http://schemas.microsoft.com/office/drawing/2014/main" id="{F58495C8-E9E0-F6FE-C7DE-83D1471E7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" y="2012950"/>
            <a:ext cx="2857500" cy="3810000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C24484-DE58-C3D5-632C-61B594A6A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824213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A6332-D091-1615-FF62-AC650779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3</a:t>
            </a:fld>
            <a:endParaRPr lang="en-CA"/>
          </a:p>
        </p:txBody>
      </p:sp>
      <p:pic>
        <p:nvPicPr>
          <p:cNvPr id="11" name="Picture 10" descr="A close up of a purple flower&#10;&#10;Description automatically generated">
            <a:extLst>
              <a:ext uri="{FF2B5EF4-FFF2-40B4-BE49-F238E27FC236}">
                <a16:creationId xmlns:a16="http://schemas.microsoft.com/office/drawing/2014/main" id="{30493D43-1EED-E5A4-EC35-C7E90FA18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79" y="2012950"/>
            <a:ext cx="2857501" cy="3810000"/>
          </a:xfrm>
          <a:prstGeom prst="rect">
            <a:avLst/>
          </a:prstGeom>
        </p:spPr>
      </p:pic>
      <p:pic>
        <p:nvPicPr>
          <p:cNvPr id="15" name="Picture 14" descr="A person jumping in the air&#10;&#10;Description automatically generated">
            <a:extLst>
              <a:ext uri="{FF2B5EF4-FFF2-40B4-BE49-F238E27FC236}">
                <a16:creationId xmlns:a16="http://schemas.microsoft.com/office/drawing/2014/main" id="{5FB1FD00-9FA5-9066-0F94-5CA89DFD3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82" y="2018595"/>
            <a:ext cx="2857500" cy="381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BFC3FC-F46C-2A25-9B5D-135D2D94133D}"/>
              </a:ext>
            </a:extLst>
          </p:cNvPr>
          <p:cNvSpPr/>
          <p:nvPr/>
        </p:nvSpPr>
        <p:spPr>
          <a:xfrm>
            <a:off x="1383732" y="2180872"/>
            <a:ext cx="1665855" cy="164182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381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AA1C4-BE76-99CF-06C7-E2F6C0635133}"/>
              </a:ext>
            </a:extLst>
          </p:cNvPr>
          <p:cNvSpPr/>
          <p:nvPr/>
        </p:nvSpPr>
        <p:spPr>
          <a:xfrm>
            <a:off x="1631382" y="4022372"/>
            <a:ext cx="1665855" cy="121202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381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35F01-F1C4-4F46-E6CF-2693E7A2CA71}"/>
              </a:ext>
            </a:extLst>
          </p:cNvPr>
          <p:cNvSpPr/>
          <p:nvPr/>
        </p:nvSpPr>
        <p:spPr>
          <a:xfrm>
            <a:off x="5371532" y="2769658"/>
            <a:ext cx="1734118" cy="22785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381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ACE8E-BB9B-3AA2-3735-728ABAB3BCA9}"/>
              </a:ext>
            </a:extLst>
          </p:cNvPr>
          <p:cNvSpPr/>
          <p:nvPr/>
        </p:nvSpPr>
        <p:spPr>
          <a:xfrm>
            <a:off x="8489382" y="2374195"/>
            <a:ext cx="2464368" cy="200840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38100"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5682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ED9-D5BA-12ED-7022-1D857AA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025D7-70F4-EB9B-23E0-8832AC82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668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/>
              <a:t>- Image Retargeting</a:t>
            </a:r>
          </a:p>
          <a:p>
            <a:pPr lvl="1"/>
            <a:r>
              <a:rPr lang="en-US" dirty="0"/>
              <a:t>Change the resolution and scale the image without distortion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dirty="0"/>
              <a:t>Image compression preserving details on important regions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0AFB0-F7AD-2561-7169-ABB7DF13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29" y="2519861"/>
            <a:ext cx="7306501" cy="138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863F5-2167-D6D9-D47A-05D37E79A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485" y="4494615"/>
            <a:ext cx="3603029" cy="1822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596D9-7AE9-EF90-6A7B-F301EAE0C39A}"/>
              </a:ext>
            </a:extLst>
          </p:cNvPr>
          <p:cNvSpPr txBox="1"/>
          <p:nvPr/>
        </p:nvSpPr>
        <p:spPr>
          <a:xfrm>
            <a:off x="8703501" y="3908214"/>
            <a:ext cx="1104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 and Gao, 2014</a:t>
            </a:r>
            <a:endParaRPr lang="en-CA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C0E62-BBD3-D80A-C9C2-57B07E7CBEF2}"/>
              </a:ext>
            </a:extLst>
          </p:cNvPr>
          <p:cNvSpPr txBox="1"/>
          <p:nvPr/>
        </p:nvSpPr>
        <p:spPr>
          <a:xfrm>
            <a:off x="7860951" y="6028216"/>
            <a:ext cx="1685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Han and Vasconcelos, 2014</a:t>
            </a:r>
            <a:endParaRPr lang="en-CA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66274-D514-EE67-2C51-2D03BE77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4</a:t>
            </a:fld>
            <a:endParaRPr lang="en-CA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421AF14-8A49-B0B4-64CF-13AE7F702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9365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3698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ED9-D5BA-12ED-7022-1D857AA4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Algorithms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025D7-70F4-EB9B-23E0-8832AC82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634" y="1897788"/>
            <a:ext cx="7003416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- </a:t>
            </a:r>
            <a:r>
              <a:rPr lang="en-US" sz="1800" b="1" dirty="0"/>
              <a:t>HC</a:t>
            </a:r>
            <a:r>
              <a:rPr lang="en-US" sz="1800" dirty="0"/>
              <a:t> by Cheng et al in 2015: Used contrast to detect salient regions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- </a:t>
            </a:r>
            <a:r>
              <a:rPr lang="en-US" sz="1800" b="1" dirty="0" err="1"/>
              <a:t>SuperCNN</a:t>
            </a:r>
            <a:r>
              <a:rPr lang="en-US" sz="1800" dirty="0"/>
              <a:t> by He et al in 2015: Used convolutional neural networks with pre-</a:t>
            </a:r>
            <a:r>
              <a:rPr lang="en-US" sz="1800" dirty="0" err="1"/>
              <a:t>labled</a:t>
            </a:r>
            <a:r>
              <a:rPr lang="en-US" sz="1800" dirty="0"/>
              <a:t> images to train a model to detect salient region</a:t>
            </a:r>
            <a:endParaRPr lang="en-C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BC76-D994-59F1-60AC-6D607E92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68" y="130969"/>
            <a:ext cx="3773171" cy="617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BE5F4-A88F-D580-5777-9745385EE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92" y="2223695"/>
            <a:ext cx="1579151" cy="12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1D9222-7D79-64B1-1B3D-182466568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280" y="2236604"/>
            <a:ext cx="1579151" cy="1213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B7CFB-4272-380D-192A-7CBC9B82B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975" y="4409188"/>
            <a:ext cx="3066468" cy="1517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97F7D8-FB5F-FFC2-3E1D-AF5065A9A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442" y="4403918"/>
            <a:ext cx="1529981" cy="15172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3EF15-B4C3-78CA-3A7D-D36B9F00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5</a:t>
            </a:fld>
            <a:endParaRPr lang="en-CA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85A58E6-9D53-6595-8A5A-980B33A98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9365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788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F2F5-6E27-E2FA-0E6A-20A48A95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9A77-EB3C-D34D-DE42-EB47FE85E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To explore the use of DMD to identify salient regions.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- Replicate the results from a published article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FA513-D9A4-75F1-7F87-95CCA2FE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16" y="1054148"/>
            <a:ext cx="3745234" cy="4749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2550D-0FFA-9A93-FF53-53AD7127C887}"/>
              </a:ext>
            </a:extLst>
          </p:cNvPr>
          <p:cNvSpPr txBox="1"/>
          <p:nvPr/>
        </p:nvSpPr>
        <p:spPr>
          <a:xfrm>
            <a:off x="7246616" y="5803851"/>
            <a:ext cx="3509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/>
              <a:t>O.K. Sikha et al</a:t>
            </a:r>
            <a:r>
              <a:rPr lang="en-US" sz="1050" dirty="0"/>
              <a:t>, 2017 in Journal of Computational Science</a:t>
            </a:r>
            <a:endParaRPr lang="en-CA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2DA4-273F-282F-10D4-2BEDEE68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6</a:t>
            </a:fld>
            <a:endParaRPr lang="en-CA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4F6E622-849D-FF1C-FCC2-812B17547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293481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296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2B95-C980-9034-6929-BCB51750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Background Theory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8176-EC1D-21F0-FA90-EB705A7C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4934"/>
            <a:ext cx="10058400" cy="4023360"/>
          </a:xfrm>
        </p:spPr>
        <p:txBody>
          <a:bodyPr/>
          <a:lstStyle/>
          <a:p>
            <a:r>
              <a:rPr lang="en-US" dirty="0"/>
              <a:t>- Used to forecast data from one point to the next.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C557A-11A4-84F6-32C2-8B62B7FB5FE6}"/>
                  </a:ext>
                </a:extLst>
              </p:cNvPr>
              <p:cNvSpPr txBox="1"/>
              <p:nvPr/>
            </p:nvSpPr>
            <p:spPr>
              <a:xfrm>
                <a:off x="4399195" y="2285667"/>
                <a:ext cx="3150900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C557A-11A4-84F6-32C2-8B62B7FB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95" y="2285667"/>
                <a:ext cx="3150900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7DF85-6DA1-5E37-B49B-2AB2F7FE1900}"/>
                  </a:ext>
                </a:extLst>
              </p:cNvPr>
              <p:cNvSpPr txBox="1"/>
              <p:nvPr/>
            </p:nvSpPr>
            <p:spPr>
              <a:xfrm>
                <a:off x="4476807" y="4595767"/>
                <a:ext cx="3060581" cy="9727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27DF85-6DA1-5E37-B49B-2AB2F7FE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807" y="4595767"/>
                <a:ext cx="306058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668AA-53D1-4F38-D574-4CAB3CA9D611}"/>
                  </a:ext>
                </a:extLst>
              </p:cNvPr>
              <p:cNvSpPr txBox="1"/>
              <p:nvPr/>
            </p:nvSpPr>
            <p:spPr>
              <a:xfrm>
                <a:off x="4506027" y="4588699"/>
                <a:ext cx="2961573" cy="9727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668AA-53D1-4F38-D574-4CAB3CA9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27" y="4588699"/>
                <a:ext cx="2961573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FC611D-B14E-8EF2-6A26-FA0F20B2E60E}"/>
                  </a:ext>
                </a:extLst>
              </p:cNvPr>
              <p:cNvSpPr txBox="1"/>
              <p:nvPr/>
            </p:nvSpPr>
            <p:spPr>
              <a:xfrm>
                <a:off x="-5691" y="3615997"/>
                <a:ext cx="2993829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FC611D-B14E-8EF2-6A26-FA0F20B2E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91" y="3615997"/>
                <a:ext cx="2993829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AA7C0E-98F9-2D5E-26EC-F644BF9451C1}"/>
                  </a:ext>
                </a:extLst>
              </p:cNvPr>
              <p:cNvSpPr txBox="1"/>
              <p:nvPr/>
            </p:nvSpPr>
            <p:spPr>
              <a:xfrm>
                <a:off x="4410692" y="2268557"/>
                <a:ext cx="3294797" cy="9727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…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  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AA7C0E-98F9-2D5E-26EC-F644BF94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692" y="2268557"/>
                <a:ext cx="3294797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F956F7E9-D263-2E88-DAD7-4ABE7B9A7039}"/>
              </a:ext>
            </a:extLst>
          </p:cNvPr>
          <p:cNvSpPr/>
          <p:nvPr/>
        </p:nvSpPr>
        <p:spPr>
          <a:xfrm rot="19883093">
            <a:off x="3063522" y="3134299"/>
            <a:ext cx="1454822" cy="19757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BE1857B-4C55-0BB8-625B-EFB32DCA9686}"/>
              </a:ext>
            </a:extLst>
          </p:cNvPr>
          <p:cNvSpPr/>
          <p:nvPr/>
        </p:nvSpPr>
        <p:spPr>
          <a:xfrm rot="1247762">
            <a:off x="3063522" y="4777917"/>
            <a:ext cx="1454822" cy="19757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98686A-4F57-99EC-3E01-21BD4B9C315A}"/>
                  </a:ext>
                </a:extLst>
              </p:cNvPr>
              <p:cNvSpPr txBox="1"/>
              <p:nvPr/>
            </p:nvSpPr>
            <p:spPr>
              <a:xfrm>
                <a:off x="9786839" y="2255108"/>
                <a:ext cx="1591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CA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98686A-4F57-99EC-3E01-21BD4B9C3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839" y="2255108"/>
                <a:ext cx="159191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876F0F-3C50-09E3-4B2C-25957B176EDC}"/>
                  </a:ext>
                </a:extLst>
              </p:cNvPr>
              <p:cNvSpPr txBox="1"/>
              <p:nvPr/>
            </p:nvSpPr>
            <p:spPr>
              <a:xfrm>
                <a:off x="9208536" y="3017138"/>
                <a:ext cx="1855636" cy="65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CA" sz="3600" smtClean="0">
                              <a:solidFill>
                                <a:schemeClr val="tx2"/>
                              </a:solidFill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876F0F-3C50-09E3-4B2C-25957B176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536" y="3017138"/>
                <a:ext cx="1855636" cy="6546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4D0F5E-EC96-FB2A-70F0-82D85D351B0F}"/>
                  </a:ext>
                </a:extLst>
              </p:cNvPr>
              <p:cNvSpPr txBox="1"/>
              <p:nvPr/>
            </p:nvSpPr>
            <p:spPr>
              <a:xfrm>
                <a:off x="7906192" y="3841353"/>
                <a:ext cx="3157980" cy="829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CA" sz="3600">
                                  <a:solidFill>
                                    <a:schemeClr val="tx2"/>
                                  </a:solidFill>
                                </a:rPr>
                                <m:t>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4D0F5E-EC96-FB2A-70F0-82D85D35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92" y="3841353"/>
                <a:ext cx="3157980" cy="8291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BF4D0E-B656-A5AA-C765-798F9AFD8E33}"/>
                  </a:ext>
                </a:extLst>
              </p:cNvPr>
              <p:cNvSpPr txBox="1"/>
              <p:nvPr/>
            </p:nvSpPr>
            <p:spPr>
              <a:xfrm>
                <a:off x="7851372" y="5379437"/>
                <a:ext cx="2372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BF4D0E-B656-A5AA-C765-798F9AFD8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72" y="5379437"/>
                <a:ext cx="237212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E21C97-4AF9-2B44-E675-91D258E72943}"/>
                  </a:ext>
                </a:extLst>
              </p:cNvPr>
              <p:cNvSpPr txBox="1"/>
              <p:nvPr/>
            </p:nvSpPr>
            <p:spPr>
              <a:xfrm>
                <a:off x="10337769" y="5410214"/>
                <a:ext cx="12640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𝑆𝑉𝐷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E21C97-4AF9-2B44-E675-91D258E7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769" y="5410214"/>
                <a:ext cx="126405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BB926-6481-373C-64E4-BEF7AECE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7</a:t>
            </a:fld>
            <a:endParaRPr lang="en-CA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F89B9D5-A259-C4D5-438D-336D7DBEA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87133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85FD66B1-5B4E-BAF9-2B1C-AD9F8C4D8E5B}"/>
              </a:ext>
            </a:extLst>
          </p:cNvPr>
          <p:cNvGrpSpPr/>
          <p:nvPr/>
        </p:nvGrpSpPr>
        <p:grpSpPr>
          <a:xfrm>
            <a:off x="5225053" y="3378163"/>
            <a:ext cx="222112" cy="1034708"/>
            <a:chOff x="5225053" y="3378163"/>
            <a:chExt cx="222112" cy="103470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C5D015-2FE5-A11C-1D98-2DFE6339212E}"/>
                </a:ext>
              </a:extLst>
            </p:cNvPr>
            <p:cNvCxnSpPr/>
            <p:nvPr/>
          </p:nvCxnSpPr>
          <p:spPr>
            <a:xfrm>
              <a:off x="5349922" y="3378163"/>
              <a:ext cx="0" cy="290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0E27BF-A86E-02D9-9A1C-FF1C8C5DFDD2}"/>
                    </a:ext>
                  </a:extLst>
                </p:cNvPr>
                <p:cNvSpPr txBox="1"/>
                <p:nvPr/>
              </p:nvSpPr>
              <p:spPr>
                <a:xfrm>
                  <a:off x="5225053" y="3699165"/>
                  <a:ext cx="2221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0E27BF-A86E-02D9-9A1C-FF1C8C5D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053" y="3699165"/>
                  <a:ext cx="222112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24324" r="-27027" b="-6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78CBF8-0FC1-85C2-7D7B-92515E26DF36}"/>
                </a:ext>
              </a:extLst>
            </p:cNvPr>
            <p:cNvCxnSpPr>
              <a:cxnSpLocks/>
            </p:cNvCxnSpPr>
            <p:nvPr/>
          </p:nvCxnSpPr>
          <p:spPr>
            <a:xfrm>
              <a:off x="5349922" y="4032058"/>
              <a:ext cx="0" cy="380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103F1B-F436-2F6B-84B6-653E6561E18C}"/>
              </a:ext>
            </a:extLst>
          </p:cNvPr>
          <p:cNvGrpSpPr/>
          <p:nvPr/>
        </p:nvGrpSpPr>
        <p:grpSpPr>
          <a:xfrm>
            <a:off x="5718727" y="3379526"/>
            <a:ext cx="222112" cy="1034708"/>
            <a:chOff x="5225053" y="3378163"/>
            <a:chExt cx="222112" cy="103470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1E4068-2185-367A-0DDA-041A8305F0FB}"/>
                </a:ext>
              </a:extLst>
            </p:cNvPr>
            <p:cNvCxnSpPr/>
            <p:nvPr/>
          </p:nvCxnSpPr>
          <p:spPr>
            <a:xfrm>
              <a:off x="5349922" y="3378163"/>
              <a:ext cx="0" cy="290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BCF0A17-0417-C3AF-49BD-A428E6E9DBC7}"/>
                    </a:ext>
                  </a:extLst>
                </p:cNvPr>
                <p:cNvSpPr txBox="1"/>
                <p:nvPr/>
              </p:nvSpPr>
              <p:spPr>
                <a:xfrm>
                  <a:off x="5225053" y="3699165"/>
                  <a:ext cx="2221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BCF0A17-0417-C3AF-49BD-A428E6E9D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053" y="3699165"/>
                  <a:ext cx="222112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24324" r="-2702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1E3746-ED8D-407B-2989-C1D00B1C617B}"/>
                </a:ext>
              </a:extLst>
            </p:cNvPr>
            <p:cNvCxnSpPr>
              <a:cxnSpLocks/>
            </p:cNvCxnSpPr>
            <p:nvPr/>
          </p:nvCxnSpPr>
          <p:spPr>
            <a:xfrm>
              <a:off x="5349922" y="4032058"/>
              <a:ext cx="0" cy="380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806F4F-4CA3-50C7-6B75-5D12C138C067}"/>
              </a:ext>
            </a:extLst>
          </p:cNvPr>
          <p:cNvGrpSpPr/>
          <p:nvPr/>
        </p:nvGrpSpPr>
        <p:grpSpPr>
          <a:xfrm>
            <a:off x="6198587" y="3381992"/>
            <a:ext cx="222112" cy="1034708"/>
            <a:chOff x="5225053" y="3378163"/>
            <a:chExt cx="222112" cy="103470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7DC504-5795-F50C-0EFA-30B2496F6A07}"/>
                </a:ext>
              </a:extLst>
            </p:cNvPr>
            <p:cNvCxnSpPr/>
            <p:nvPr/>
          </p:nvCxnSpPr>
          <p:spPr>
            <a:xfrm>
              <a:off x="5349922" y="3378163"/>
              <a:ext cx="0" cy="290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FE322C-C673-AA51-D42E-612D7EF192B2}"/>
                    </a:ext>
                  </a:extLst>
                </p:cNvPr>
                <p:cNvSpPr txBox="1"/>
                <p:nvPr/>
              </p:nvSpPr>
              <p:spPr>
                <a:xfrm>
                  <a:off x="5225053" y="3699165"/>
                  <a:ext cx="2221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FE322C-C673-AA51-D42E-612D7EF19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053" y="3699165"/>
                  <a:ext cx="222112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27778" r="-27778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F89CB4-E046-87E1-594A-74049FBCEFD2}"/>
                </a:ext>
              </a:extLst>
            </p:cNvPr>
            <p:cNvCxnSpPr>
              <a:cxnSpLocks/>
            </p:cNvCxnSpPr>
            <p:nvPr/>
          </p:nvCxnSpPr>
          <p:spPr>
            <a:xfrm>
              <a:off x="5349922" y="4032058"/>
              <a:ext cx="0" cy="380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27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5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4318-CBF2-F56D-C29F-1E913755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Background Theory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406D4B-A26C-292F-126A-9DF3797248AE}"/>
                  </a:ext>
                </a:extLst>
              </p:cNvPr>
              <p:cNvSpPr txBox="1"/>
              <p:nvPr/>
            </p:nvSpPr>
            <p:spPr>
              <a:xfrm>
                <a:off x="1352550" y="3429000"/>
                <a:ext cx="1079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406D4B-A26C-292F-126A-9DF379724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50" y="3429000"/>
                <a:ext cx="10795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672A7D-9174-15FB-5DC6-79F51F2B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4934"/>
            <a:ext cx="5443220" cy="440266"/>
          </a:xfrm>
        </p:spPr>
        <p:txBody>
          <a:bodyPr/>
          <a:lstStyle/>
          <a:p>
            <a:r>
              <a:rPr lang="en-US" dirty="0"/>
              <a:t>DMD matrix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44FB1B-63D8-E9A8-65F3-B7D97C1C089B}"/>
                  </a:ext>
                </a:extLst>
              </p:cNvPr>
              <p:cNvSpPr txBox="1"/>
              <p:nvPr/>
            </p:nvSpPr>
            <p:spPr>
              <a:xfrm>
                <a:off x="7021830" y="2788938"/>
                <a:ext cx="4633358" cy="1823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4000"/>
                                <m:t>ψ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44FB1B-63D8-E9A8-65F3-B7D97C1C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830" y="2788938"/>
                <a:ext cx="4633358" cy="182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E29C82C0-B63C-4174-BC34-AA2FA14B96E3}"/>
              </a:ext>
            </a:extLst>
          </p:cNvPr>
          <p:cNvSpPr/>
          <p:nvPr/>
        </p:nvSpPr>
        <p:spPr>
          <a:xfrm rot="19883093">
            <a:off x="2508476" y="3249064"/>
            <a:ext cx="1454822" cy="19757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C806AA-5662-3FC1-0345-E5E140D31BBE}"/>
              </a:ext>
            </a:extLst>
          </p:cNvPr>
          <p:cNvSpPr/>
          <p:nvPr/>
        </p:nvSpPr>
        <p:spPr>
          <a:xfrm rot="1781183">
            <a:off x="2559910" y="4233853"/>
            <a:ext cx="1454822" cy="19757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BA930-3F8F-221A-D062-4887F5879E2D}"/>
                  </a:ext>
                </a:extLst>
              </p:cNvPr>
              <p:cNvSpPr txBox="1"/>
              <p:nvPr/>
            </p:nvSpPr>
            <p:spPr>
              <a:xfrm>
                <a:off x="4089400" y="2434995"/>
                <a:ext cx="6794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4000" smtClean="0"/>
                        <m:t>ψ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BA930-3F8F-221A-D062-4887F5879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00" y="2434995"/>
                <a:ext cx="67945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2400A7-1F29-01E8-5AB0-793AA6EA46FB}"/>
                  </a:ext>
                </a:extLst>
              </p:cNvPr>
              <p:cNvSpPr txBox="1"/>
              <p:nvPr/>
            </p:nvSpPr>
            <p:spPr>
              <a:xfrm>
                <a:off x="4043680" y="4517795"/>
                <a:ext cx="8204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2400A7-1F29-01E8-5AB0-793AA6EA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680" y="4517795"/>
                <a:ext cx="8204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C5CCC6-D03D-39BA-4D61-21EEB04CA3B3}"/>
                  </a:ext>
                </a:extLst>
              </p:cNvPr>
              <p:cNvSpPr txBox="1"/>
              <p:nvPr/>
            </p:nvSpPr>
            <p:spPr>
              <a:xfrm>
                <a:off x="4711700" y="4720531"/>
                <a:ext cx="820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C5CCC6-D03D-39BA-4D61-21EEB04CA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00" y="4720531"/>
                <a:ext cx="820420" cy="400110"/>
              </a:xfrm>
              <a:prstGeom prst="rect">
                <a:avLst/>
              </a:prstGeom>
              <a:blipFill>
                <a:blip r:embed="rId7"/>
                <a:stretch>
                  <a:fillRect l="-3704" r="-120000" b="-151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F5AD64-19DC-3574-549B-6FDF43EBC15A}"/>
                  </a:ext>
                </a:extLst>
              </p:cNvPr>
              <p:cNvSpPr txBox="1"/>
              <p:nvPr/>
            </p:nvSpPr>
            <p:spPr>
              <a:xfrm>
                <a:off x="4661534" y="2722602"/>
                <a:ext cx="20459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F5AD64-19DC-3574-549B-6FDF43EB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34" y="2722602"/>
                <a:ext cx="204597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AB5432-2464-2E4E-7235-1EC9AACDF448}"/>
                  </a:ext>
                </a:extLst>
              </p:cNvPr>
              <p:cNvSpPr txBox="1"/>
              <p:nvPr/>
            </p:nvSpPr>
            <p:spPr>
              <a:xfrm>
                <a:off x="8394352" y="5680204"/>
                <a:ext cx="27270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[0,1,2,…,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AB5432-2464-2E4E-7235-1EC9AACDF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52" y="5680204"/>
                <a:ext cx="2727008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8EAEDF-D08E-5F1D-4BEF-890A9CB5B1E7}"/>
                  </a:ext>
                </a:extLst>
              </p:cNvPr>
              <p:cNvSpPr txBox="1"/>
              <p:nvPr/>
            </p:nvSpPr>
            <p:spPr>
              <a:xfrm>
                <a:off x="8237755" y="5164126"/>
                <a:ext cx="22752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A" sz="1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8EAEDF-D08E-5F1D-4BEF-890A9CB5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755" y="5164126"/>
                <a:ext cx="2275205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9602B-B2F1-682C-DD72-D80D089C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8</a:t>
            </a:fld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5B848D-0E79-35B6-30B5-506ED851F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473549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9C6F14-54C1-EA82-61E6-E817A494CE11}"/>
                  </a:ext>
                </a:extLst>
              </p:cNvPr>
              <p:cNvSpPr txBox="1"/>
              <p:nvPr/>
            </p:nvSpPr>
            <p:spPr>
              <a:xfrm>
                <a:off x="8395939" y="4716069"/>
                <a:ext cx="21605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CA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constants</m:t>
                      </m:r>
                    </m:oMath>
                  </m:oMathPara>
                </a14:m>
                <a:endParaRPr lang="en-CA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9C6F14-54C1-EA82-61E6-E817A494C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39" y="4716069"/>
                <a:ext cx="2160531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8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F961-3594-2356-7EC4-06D5C29B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Background Theory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DA69A-392F-1ABC-9539-56F5B3DF5631}"/>
                  </a:ext>
                </a:extLst>
              </p:cNvPr>
              <p:cNvSpPr txBox="1"/>
              <p:nvPr/>
            </p:nvSpPr>
            <p:spPr>
              <a:xfrm>
                <a:off x="2190111" y="3101596"/>
                <a:ext cx="2834640" cy="702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600"/>
                            <m:t>ψ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DA69A-392F-1ABC-9539-56F5B3DF5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11" y="3101596"/>
                <a:ext cx="2834640" cy="702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F7B83-53CE-A9D0-489D-2B2C53714080}"/>
                  </a:ext>
                </a:extLst>
              </p:cNvPr>
              <p:cNvSpPr txBox="1"/>
              <p:nvPr/>
            </p:nvSpPr>
            <p:spPr>
              <a:xfrm>
                <a:off x="7167249" y="2654690"/>
                <a:ext cx="2834640" cy="149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3600"/>
                                <m:t>ψ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F7B83-53CE-A9D0-489D-2B2C5371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249" y="2654690"/>
                <a:ext cx="2834640" cy="149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D374EE-66F9-B3DE-CD57-E9E929BFD6A1}"/>
                  </a:ext>
                </a:extLst>
              </p:cNvPr>
              <p:cNvSpPr txBox="1"/>
              <p:nvPr/>
            </p:nvSpPr>
            <p:spPr>
              <a:xfrm>
                <a:off x="2646678" y="4154011"/>
                <a:ext cx="1778000" cy="445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D374EE-66F9-B3DE-CD57-E9E929BFD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678" y="4154011"/>
                <a:ext cx="1778000" cy="445891"/>
              </a:xfrm>
              <a:prstGeom prst="rect">
                <a:avLst/>
              </a:prstGeom>
              <a:blipFill>
                <a:blip r:embed="rId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2373C6-D0C6-6721-9AEB-7C8585379CFE}"/>
                  </a:ext>
                </a:extLst>
              </p:cNvPr>
              <p:cNvSpPr txBox="1"/>
              <p:nvPr/>
            </p:nvSpPr>
            <p:spPr>
              <a:xfrm>
                <a:off x="2967986" y="2032337"/>
                <a:ext cx="12788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𝐿𝑜𝑤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𝑟𝑎𝑛𝑘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2373C6-D0C6-6721-9AEB-7C858537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86" y="2032337"/>
                <a:ext cx="12788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C71AB8-3E84-7695-BCBE-6B24D24F8D2F}"/>
                  </a:ext>
                </a:extLst>
              </p:cNvPr>
              <p:cNvSpPr txBox="1"/>
              <p:nvPr/>
            </p:nvSpPr>
            <p:spPr>
              <a:xfrm>
                <a:off x="7945122" y="2032337"/>
                <a:ext cx="12788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𝑆𝑝𝑎𝑟𝑠𝑒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C71AB8-3E84-7695-BCBE-6B24D24F8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22" y="2032337"/>
                <a:ext cx="1278894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A099A-DA1C-A36F-6682-B8D8E13DFA5E}"/>
                  </a:ext>
                </a:extLst>
              </p:cNvPr>
              <p:cNvSpPr txBox="1"/>
              <p:nvPr/>
            </p:nvSpPr>
            <p:spPr>
              <a:xfrm>
                <a:off x="2190111" y="4840507"/>
                <a:ext cx="2834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𝑆𝑙𝑜𝑤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𝑀𝑜𝑣𝑖𝑛𝑔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A099A-DA1C-A36F-6682-B8D8E13DF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11" y="4840507"/>
                <a:ext cx="2834640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982F7-32F3-1191-43E1-2C9F7DAEFE10}"/>
                  </a:ext>
                </a:extLst>
              </p:cNvPr>
              <p:cNvSpPr txBox="1"/>
              <p:nvPr/>
            </p:nvSpPr>
            <p:spPr>
              <a:xfrm>
                <a:off x="7239002" y="4748175"/>
                <a:ext cx="28346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𝐹𝑎𝑠𝑡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𝑀𝑜𝑣𝑖𝑛𝑔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982F7-32F3-1191-43E1-2C9F7DAE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2" y="4748175"/>
                <a:ext cx="283464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Text, icon&#10;&#10;Description automatically generated">
            <a:extLst>
              <a:ext uri="{FF2B5EF4-FFF2-40B4-BE49-F238E27FC236}">
                <a16:creationId xmlns:a16="http://schemas.microsoft.com/office/drawing/2014/main" id="{7E942D8C-F691-0857-A0A8-E4BA8461B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05" y="5586838"/>
            <a:ext cx="1858647" cy="624389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070EF5F9-A800-F446-0028-F018E153D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0" y="5614127"/>
            <a:ext cx="1781498" cy="574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3F330-30F7-0AA6-FCE5-1EF7C0C1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9CEF1-A1EA-4B98-A198-1900ADF4DB10}" type="slidenum">
              <a:rPr lang="en-CA" smtClean="0"/>
              <a:t>9</a:t>
            </a:fld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8BA922-5F7A-C666-25D8-E8ED04DD5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473549"/>
              </p:ext>
            </p:extLst>
          </p:nvPr>
        </p:nvGraphicFramePr>
        <p:xfrm>
          <a:off x="3049587" y="6388834"/>
          <a:ext cx="6092826" cy="33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8003569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2667</TotalTime>
  <Words>2030</Words>
  <Application>Microsoft Office PowerPoint</Application>
  <PresentationFormat>Widescreen</PresentationFormat>
  <Paragraphs>445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Cambria Math</vt:lpstr>
      <vt:lpstr>Retrospect</vt:lpstr>
      <vt:lpstr>Dynamic Mode Decomposition (DMD) in Salient Region Identification</vt:lpstr>
      <vt:lpstr>Table of Contents</vt:lpstr>
      <vt:lpstr>What is Saliency in Images?</vt:lpstr>
      <vt:lpstr>Applications</vt:lpstr>
      <vt:lpstr>Existing Algorithms</vt:lpstr>
      <vt:lpstr>Purpose of the Project</vt:lpstr>
      <vt:lpstr>DMD Background Theory</vt:lpstr>
      <vt:lpstr>DMD Background Theory</vt:lpstr>
      <vt:lpstr>DMD Background Theory</vt:lpstr>
      <vt:lpstr>Algorithm and Implementation</vt:lpstr>
      <vt:lpstr>Algorithm and Implementation</vt:lpstr>
      <vt:lpstr>Algorithm and Implementation</vt:lpstr>
      <vt:lpstr>Algorithm and Implementation</vt:lpstr>
      <vt:lpstr>Algorithm and Implementation</vt:lpstr>
      <vt:lpstr>Algorithm and Implementation</vt:lpstr>
      <vt:lpstr>Post-Processing and Final Saliency Map</vt:lpstr>
      <vt:lpstr>Results</vt:lpstr>
      <vt:lpstr>PowerPoint Presentation</vt:lpstr>
      <vt:lpstr>Failed Results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Dynamic Mode Decomposition (DMD) for Salient Regions</dc:title>
  <dc:creator>Will Sze</dc:creator>
  <cp:lastModifiedBy>Will Sze</cp:lastModifiedBy>
  <cp:revision>13</cp:revision>
  <dcterms:created xsi:type="dcterms:W3CDTF">2023-04-10T01:29:53Z</dcterms:created>
  <dcterms:modified xsi:type="dcterms:W3CDTF">2023-04-25T01:33:23Z</dcterms:modified>
</cp:coreProperties>
</file>